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true" autoCompressPictures="0" embedTrueTypeFonts="true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notesMasterIdLst>
    <p:notesMasterId r:id="rId10"/>
  </p:notesMasterIdLst>
  <p:sldSz cx="9144000" cy="5143500"/>
  <p:notesSz cx="5143500" cy="9144000"/>
  <p:embeddedFontLst>
    <p:embeddedFont>
      <p:font typeface="Inter"/>
      <p:regular r:id="rId201314"/>
    </p:embeddedFont>
    <p:embeddedFont>
      <p:font typeface="Manrope"/>
      <p:bold r:id="rId201315"/>
      <p:regular r:id="rId201316"/>
    </p:embeddedFont>
    <p:embeddedFont>
      <p:font typeface="Manrope Black"/>
      <p:bold r:id="rId201317"/>
      <p:regular r:id="rId201318"/>
    </p:embeddedFont>
    <p:embeddedFont>
      <p:font typeface="Manrope Medium"/>
      <p:regular r:id="rId201319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01314" Target="fonts/font-201314.fntdata" Type="http://schemas.openxmlformats.org/officeDocument/2006/relationships/font"/><Relationship Id="rId201315" Target="fonts/font-201315.fntdata" Type="http://schemas.openxmlformats.org/officeDocument/2006/relationships/font"/><Relationship Id="rId201316" Target="fonts/font-201316.fntdata" Type="http://schemas.openxmlformats.org/officeDocument/2006/relationships/font"/><Relationship Id="rId201317" Target="fonts/font-201317.fntdata" Type="http://schemas.openxmlformats.org/officeDocument/2006/relationships/font"/><Relationship Id="rId201318" Target="fonts/font-201318.fntdata" Type="http://schemas.openxmlformats.org/officeDocument/2006/relationships/font"/><Relationship Id="rId201319" Target="fonts/font-201319.fntdata" Type="http://schemas.openxmlformats.org/officeDocument/2006/relationships/font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hyperlink" Target="https://slidesai.io?utm_source=export&amp;utm_medium=pptx" TargetMode="External"/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image" Target="../media/image-1-3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slidesai.io?utm_source=export&amp;utm_medium=pptx" TargetMode="External"/><Relationship Id="rId1" Type="http://schemas.openxmlformats.org/officeDocument/2006/relationships/image" Target="../media/image-2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slidesai.io?utm_source=export&amp;utm_medium=pptx" TargetMode="External"/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slidesai.io?utm_source=export&amp;utm_medium=pptx" TargetMode="External"/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slidesai.io?utm_source=export&amp;utm_medium=pptx" TargetMode="External"/><Relationship Id="rId1" Type="http://schemas.openxmlformats.org/officeDocument/2006/relationships/image" Target="../media/image-5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slidesai.io?utm_source=export&amp;utm_medium=pptx" TargetMode="External"/><Relationship Id="rId1" Type="http://schemas.openxmlformats.org/officeDocument/2006/relationships/image" Target="../media/image-6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slidesai.io?utm_source=export&amp;utm_medium=pptx" TargetMode="External"/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hyperlink" Target="https://slidesai.io?utm_source=export&amp;utm_medium=pptx" TargetMode="External"/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image" Target="../media/image-8-4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2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>
            <a:alphaModFix amt="60000"/>
          </a:blip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8151019" y="4371975"/>
            <a:ext cx="685800" cy="428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3375"/>
              </a:lnSpc>
              <a:buNone/>
            </a:pPr>
            <a:r>
              <a:rPr lang="en-US" sz="3380" dirty="0">
                <a:solidFill>
                  <a:srgbClr val="FFFFFF">
                    <a:alpha val="10000"/>
                  </a:srgbClr>
                </a:solidFill>
                <a:highlight>
                  <a:srgbClr val="000000"/>
                </a:highlight>
                <a:latin typeface="Manrope Black" pitchFamily="34" charset="0"/>
                <a:ea typeface="Manrope Black" pitchFamily="34" charset="-122"/>
                <a:cs typeface="Manrope Black" pitchFamily="34" charset="-120"/>
              </a:rPr>
              <a:t>01</a:t>
            </a:r>
            <a:pPr indent="0" marL="0">
              <a:lnSpc>
                <a:spcPts val="3375"/>
              </a:lnSpc>
              <a:buNone/>
            </a:pPr>
            <a:endParaRPr lang="en-US" sz="3380" dirty="0"/>
          </a:p>
        </p:txBody>
      </p:sp>
      <p:sp>
        <p:nvSpPr>
          <p:cNvPr id="5" name="Text 1"/>
          <p:cNvSpPr/>
          <p:nvPr/>
        </p:nvSpPr>
        <p:spPr>
          <a:xfrm>
            <a:off x="8743950" y="4486275"/>
            <a:ext cx="142875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1575"/>
              </a:lnSpc>
              <a:buNone/>
            </a:pPr>
            <a:r>
              <a:rPr lang="en-US" sz="1130" dirty="0">
                <a:solidFill>
                  <a:srgbClr val="FFFFFF">
                    <a:alpha val="60000"/>
                  </a:srgbClr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1</a:t>
            </a:r>
            <a:pPr indent="0" marL="0">
              <a:lnSpc>
                <a:spcPts val="1575"/>
              </a:lnSpc>
              <a:buNone/>
            </a:pPr>
            <a:endParaRPr lang="en-US" sz="1130" dirty="0"/>
          </a:p>
        </p:txBody>
      </p:sp>
      <p:sp>
        <p:nvSpPr>
          <p:cNvPr id="6" name="Text 2"/>
          <p:cNvSpPr/>
          <p:nvPr/>
        </p:nvSpPr>
        <p:spPr>
          <a:xfrm>
            <a:off x="342900" y="107156"/>
            <a:ext cx="1184912" cy="200025"/>
          </a:xfrm>
          <a:prstGeom prst="roundRect">
            <a:avLst>
              <a:gd name="adj" fmla="val 50000"/>
            </a:avLst>
          </a:prstGeom>
          <a:solidFill>
            <a:srgbClr val="EFFF3D"/>
          </a:solidFill>
          <a:ln/>
        </p:spPr>
        <p:txBody>
          <a:bodyPr wrap="square" lIns="114300" tIns="28575" rIns="114300" bIns="28575" rtlCol="0" anchor="t"/>
          <a:lstStyle/>
          <a:p>
            <a:pPr indent="0" marL="0">
              <a:lnSpc>
                <a:spcPts val="1126"/>
              </a:lnSpc>
              <a:buNone/>
            </a:pPr>
            <a:r>
              <a:rPr lang="en-US" sz="790" b="1" spc="80" kern="0" dirty="0">
                <a:solidFill>
                  <a:srgbClr val="000000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2024 STRATEGY</a:t>
            </a:r>
            <a:endParaRPr lang="en-US" sz="790" dirty="0"/>
          </a:p>
        </p:txBody>
      </p:sp>
      <p:sp>
        <p:nvSpPr>
          <p:cNvPr id="7" name="Text 3"/>
          <p:cNvSpPr/>
          <p:nvPr/>
        </p:nvSpPr>
        <p:spPr>
          <a:xfrm>
            <a:off x="342900" y="478631"/>
            <a:ext cx="5707856" cy="32146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063"/>
              </a:lnSpc>
              <a:buNone/>
            </a:pPr>
            <a:r>
              <a:rPr lang="en-US" sz="4050" dirty="0">
                <a:solidFill>
                  <a:srgbClr val="FFFFFF"/>
                </a:solidFill>
                <a:highlight>
                  <a:srgbClr val="000000"/>
                </a:highlight>
                <a:latin typeface="Manrope Black" pitchFamily="34" charset="0"/>
                <a:ea typeface="Manrope Black" pitchFamily="34" charset="-122"/>
                <a:cs typeface="Manrope Black" pitchFamily="34" charset="-120"/>
              </a:rPr>
              <a:t>Die Zukunft des Marketings: KI im mittelständischen Unternehmen entfesseln</a:t>
            </a:r>
            <a:pPr indent="0" marL="0">
              <a:lnSpc>
                <a:spcPts val="5063"/>
              </a:lnSpc>
              <a:buNone/>
            </a:pPr>
            <a:endParaRPr lang="en-US" sz="4050" dirty="0"/>
          </a:p>
        </p:txBody>
      </p:sp>
      <p:sp>
        <p:nvSpPr>
          <p:cNvPr id="8" name="Text 4"/>
          <p:cNvSpPr/>
          <p:nvPr/>
        </p:nvSpPr>
        <p:spPr>
          <a:xfrm>
            <a:off x="342900" y="3964781"/>
            <a:ext cx="28575" cy="685800"/>
          </a:xfrm>
          <a:prstGeom prst="rect">
            <a:avLst/>
          </a:prstGeom>
          <a:solidFill>
            <a:srgbClr val="EFFF3D"/>
          </a:solid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9" name="Text 5"/>
          <p:cNvSpPr/>
          <p:nvPr/>
        </p:nvSpPr>
        <p:spPr>
          <a:xfrm>
            <a:off x="535781" y="3921919"/>
            <a:ext cx="5407819" cy="2571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buNone/>
            </a:pPr>
            <a:r>
              <a:rPr lang="en-US" sz="1690" b="1" dirty="0">
                <a:solidFill>
                  <a:srgbClr val="EFFF3D"/>
                </a:solidFill>
                <a:highlight>
                  <a:srgbClr val="000000"/>
                </a:highlight>
                <a:latin typeface="Manrope" pitchFamily="34" charset="0"/>
                <a:ea typeface="Manrope" pitchFamily="34" charset="-122"/>
                <a:cs typeface="Manrope" pitchFamily="34" charset="-120"/>
              </a:rPr>
              <a:t>Wo Technologie auf menschliche Kreativität trifft</a:t>
            </a:r>
            <a:pPr indent="0" marL="0">
              <a:buNone/>
            </a:pPr>
            <a:endParaRPr lang="en-US" sz="1690" dirty="0"/>
          </a:p>
        </p:txBody>
      </p:sp>
      <p:sp>
        <p:nvSpPr>
          <p:cNvPr id="10" name="Text 6"/>
          <p:cNvSpPr/>
          <p:nvPr/>
        </p:nvSpPr>
        <p:spPr>
          <a:xfrm>
            <a:off x="535781" y="4236244"/>
            <a:ext cx="5379244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1795"/>
              </a:lnSpc>
              <a:buNone/>
            </a:pPr>
            <a:r>
              <a:rPr lang="en-US" sz="1350" dirty="0">
                <a:solidFill>
                  <a:srgbClr val="FFFFFF">
                    <a:alpha val="80000"/>
                  </a:srgbClr>
                </a:solidFill>
                <a:highlight>
                  <a:srgbClr val="000000"/>
                </a:highlight>
                <a:latin typeface="Manrope" pitchFamily="34" charset="0"/>
                <a:ea typeface="Manrope" pitchFamily="34" charset="-122"/>
                <a:cs typeface="Manrope" pitchFamily="34" charset="-120"/>
              </a:rPr>
              <a:t>KI-gestützte Strategien als </a:t>
            </a:r>
            <a:pPr indent="0" marL="0">
              <a:lnSpc>
                <a:spcPts val="1795"/>
              </a:lnSpc>
              <a:buNone/>
            </a:pPr>
            <a:r>
              <a:rPr lang="en-US" sz="1350" b="1" dirty="0">
                <a:solidFill>
                  <a:srgbClr val="FFFFFF">
                    <a:alpha val="80000"/>
                  </a:srgbClr>
                </a:solidFill>
                <a:highlight>
                  <a:srgbClr val="000000"/>
                </a:highlight>
                <a:latin typeface="Manrope" pitchFamily="34" charset="0"/>
                <a:ea typeface="Manrope" pitchFamily="34" charset="-122"/>
                <a:cs typeface="Manrope" pitchFamily="34" charset="-120"/>
              </a:rPr>
              <a:t>Wachstumsmotor</a:t>
            </a:r>
            <a:pPr indent="0" marL="0">
              <a:lnSpc>
                <a:spcPts val="1795"/>
              </a:lnSpc>
              <a:buNone/>
            </a:pPr>
            <a:r>
              <a:rPr lang="en-US" sz="1350" dirty="0">
                <a:solidFill>
                  <a:srgbClr val="FFFFFF">
                    <a:alpha val="80000"/>
                  </a:srgbClr>
                </a:solidFill>
                <a:highlight>
                  <a:srgbClr val="000000"/>
                </a:highlight>
                <a:latin typeface="Manrope" pitchFamily="34" charset="0"/>
                <a:ea typeface="Manrope" pitchFamily="34" charset="-122"/>
                <a:cs typeface="Manrope" pitchFamily="34" charset="-120"/>
              </a:rPr>
              <a:t> für den modernen Mittelstand.</a:t>
            </a:r>
            <a:endParaRPr lang="en-US" sz="1350" dirty="0"/>
          </a:p>
        </p:txBody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329" y="4892941"/>
            <a:ext cx="1010586" cy="160453"/>
          </a:xfrm>
          <a:prstGeom prst="rect">
            <a:avLst/>
          </a:prstGeom>
        </p:spPr>
      </p:pic>
      <p:sp>
        <p:nvSpPr>
          <p:cNvPr id="12" name="Shape 7">
            <a:hlinkClick r:id="rId4" tooltip=""/>
          </p:cNvPr>
          <p:cNvSpPr/>
          <p:nvPr/>
        </p:nvSpPr>
        <p:spPr>
          <a:xfrm>
            <a:off x="8029329" y="4892941"/>
            <a:ext cx="1010586" cy="160453"/>
          </a:xfrm>
          <a:prstGeom prst="rect">
            <a:avLst/>
          </a:prstGeom>
          <a:solidFill>
            <a:srgbClr val="FFFFFF">
              <a:alpha val="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003C3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42900" y="342900"/>
            <a:ext cx="8472488" cy="685800"/>
          </a:xfrm>
          <a:prstGeom prst="rect">
            <a:avLst/>
          </a:prstGeom>
          <a:noFill/>
          <a:ln/>
        </p:spPr>
        <p:txBody>
          <a:bodyPr wrap="square" lIns="228600" tIns="0" rIns="0" bIns="0" rtlCol="0" anchor="t"/>
          <a:lstStyle/>
          <a:p>
            <a:pPr indent="0" marL="0">
              <a:lnSpc>
                <a:spcPts val="2700"/>
              </a:lnSpc>
              <a:buNone/>
            </a:pPr>
            <a:r>
              <a:rPr lang="en-US" sz="2700" b="1" dirty="0">
                <a:solidFill>
                  <a:srgbClr val="FFFFFF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Die KI-Transformation navigieren: Unsere strategische Roadmap</a:t>
            </a:r>
            <a:endParaRPr lang="en-US" sz="2700" dirty="0"/>
          </a:p>
        </p:txBody>
      </p:sp>
      <p:sp>
        <p:nvSpPr>
          <p:cNvPr id="3" name="Shape 1"/>
          <p:cNvSpPr/>
          <p:nvPr/>
        </p:nvSpPr>
        <p:spPr>
          <a:xfrm>
            <a:off x="342900" y="342900"/>
            <a:ext cx="57150" cy="685800"/>
          </a:xfrm>
          <a:prstGeom prst="rect">
            <a:avLst/>
          </a:prstGeom>
          <a:solidFill>
            <a:srgbClr val="EFFF3D"/>
          </a:solidFill>
          <a:ln w="12700">
            <a:solidFill>
              <a:srgbClr val="EFFF3D">
                <a:alpha val="0"/>
              </a:srgbClr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771525" y="1485900"/>
            <a:ext cx="57150" cy="3200400"/>
          </a:xfrm>
          <a:prstGeom prst="roundRect">
            <a:avLst>
              <a:gd name="adj" fmla="val 50000"/>
            </a:avLst>
          </a:prstGeom>
          <a:solidFill>
            <a:srgbClr val="306332"/>
          </a:solid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5" name="Text 3"/>
          <p:cNvSpPr/>
          <p:nvPr/>
        </p:nvSpPr>
        <p:spPr>
          <a:xfrm>
            <a:off x="8722519" y="4600575"/>
            <a:ext cx="152876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1575"/>
              </a:lnSpc>
              <a:buNone/>
            </a:pPr>
            <a:r>
              <a:rPr lang="en-US" sz="1130" dirty="0">
                <a:solidFill>
                  <a:srgbClr val="FFFFFF">
                    <a:alpha val="60000"/>
                  </a:srgbClr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2</a:t>
            </a:r>
            <a:pPr indent="0" marL="0">
              <a:lnSpc>
                <a:spcPts val="1575"/>
              </a:lnSpc>
              <a:buNone/>
            </a:pPr>
            <a:endParaRPr lang="en-US" sz="1130" dirty="0"/>
          </a:p>
        </p:txBody>
      </p:sp>
      <p:sp>
        <p:nvSpPr>
          <p:cNvPr id="6" name="Text 4"/>
          <p:cNvSpPr/>
          <p:nvPr/>
        </p:nvSpPr>
        <p:spPr>
          <a:xfrm>
            <a:off x="1028700" y="1485900"/>
            <a:ext cx="6400800" cy="1042988"/>
          </a:xfrm>
          <a:prstGeom prst="roundRect">
            <a:avLst>
              <a:gd name="adj" fmla="val 10959"/>
            </a:avLst>
          </a:prstGeom>
          <a:solidFill>
            <a:srgbClr val="0D463A"/>
          </a:solidFill>
          <a:ln w="12700">
            <a:solidFill>
              <a:srgbClr val="1A5045"/>
            </a:solidFill>
          </a:ln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7" name="Text 5"/>
          <p:cNvSpPr/>
          <p:nvPr/>
        </p:nvSpPr>
        <p:spPr>
          <a:xfrm>
            <a:off x="1028700" y="2564606"/>
            <a:ext cx="6400800" cy="1042988"/>
          </a:xfrm>
          <a:prstGeom prst="roundRect">
            <a:avLst>
              <a:gd name="adj" fmla="val 10959"/>
            </a:avLst>
          </a:prstGeom>
          <a:solidFill>
            <a:srgbClr val="0D463A"/>
          </a:solidFill>
          <a:ln w="12700">
            <a:solidFill>
              <a:srgbClr val="1A5045"/>
            </a:solidFill>
          </a:ln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8" name="Text 6"/>
          <p:cNvSpPr/>
          <p:nvPr/>
        </p:nvSpPr>
        <p:spPr>
          <a:xfrm>
            <a:off x="1028700" y="3643313"/>
            <a:ext cx="6400800" cy="1042988"/>
          </a:xfrm>
          <a:prstGeom prst="roundRect">
            <a:avLst>
              <a:gd name="adj" fmla="val 10959"/>
            </a:avLst>
          </a:prstGeom>
          <a:solidFill>
            <a:srgbClr val="0D463A"/>
          </a:solidFill>
          <a:ln w="12700">
            <a:solidFill>
              <a:srgbClr val="1A5045"/>
            </a:solidFill>
          </a:ln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9" name="Text 7"/>
          <p:cNvSpPr/>
          <p:nvPr/>
        </p:nvSpPr>
        <p:spPr>
          <a:xfrm>
            <a:off x="1207294" y="1664494"/>
            <a:ext cx="607218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1795"/>
              </a:lnSpc>
              <a:buNone/>
            </a:pPr>
            <a:r>
              <a:rPr lang="en-US" sz="1350" b="1" dirty="0">
                <a:solidFill>
                  <a:srgbClr val="EFFF3D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Phase 3: Skalierbare Umsetzung</a:t>
            </a:r>
            <a:endParaRPr lang="en-US" sz="1350" dirty="0"/>
          </a:p>
        </p:txBody>
      </p:sp>
      <p:sp>
        <p:nvSpPr>
          <p:cNvPr id="10" name="Text 8"/>
          <p:cNvSpPr/>
          <p:nvPr/>
        </p:nvSpPr>
        <p:spPr>
          <a:xfrm>
            <a:off x="1207294" y="1950244"/>
            <a:ext cx="6057900" cy="400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1575"/>
              </a:lnSpc>
              <a:buNone/>
            </a:pPr>
            <a:r>
              <a:rPr lang="en-US" sz="1130" dirty="0">
                <a:solidFill>
                  <a:srgbClr val="FFFFFF">
                    <a:alpha val="90000"/>
                  </a:srgbClr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Vollständige Integration von KI-Tools in die tägliche Marketingpraxis für eine </a:t>
            </a:r>
            <a:pPr indent="0" marL="0">
              <a:lnSpc>
                <a:spcPts val="1575"/>
              </a:lnSpc>
              <a:buNone/>
            </a:pPr>
            <a:r>
              <a:rPr lang="en-US" sz="1130" b="1" dirty="0">
                <a:solidFill>
                  <a:srgbClr val="FFFFFF">
                    <a:alpha val="90000"/>
                  </a:srgbClr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nahtlose, datengetriebene Markenführung</a:t>
            </a:r>
            <a:pPr indent="0" marL="0">
              <a:lnSpc>
                <a:spcPts val="1575"/>
              </a:lnSpc>
              <a:buNone/>
            </a:pPr>
            <a:r>
              <a:rPr lang="en-US" sz="1130" dirty="0">
                <a:solidFill>
                  <a:srgbClr val="FFFFFF">
                    <a:alpha val="90000"/>
                  </a:srgbClr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über alle Kanäle hinweg.</a:t>
            </a:r>
            <a:endParaRPr lang="en-US" sz="1130" dirty="0"/>
          </a:p>
        </p:txBody>
      </p:sp>
      <p:sp>
        <p:nvSpPr>
          <p:cNvPr id="11" name="Text 9"/>
          <p:cNvSpPr/>
          <p:nvPr/>
        </p:nvSpPr>
        <p:spPr>
          <a:xfrm>
            <a:off x="1207294" y="2743200"/>
            <a:ext cx="607218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1795"/>
              </a:lnSpc>
              <a:buNone/>
            </a:pPr>
            <a:r>
              <a:rPr lang="en-US" sz="1350" b="1" dirty="0">
                <a:solidFill>
                  <a:srgbClr val="EFFF3D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Phase 2: Prädiktive Strategien</a:t>
            </a:r>
            <a:endParaRPr lang="en-US" sz="1350" dirty="0"/>
          </a:p>
        </p:txBody>
      </p:sp>
      <p:sp>
        <p:nvSpPr>
          <p:cNvPr id="12" name="Text 10"/>
          <p:cNvSpPr/>
          <p:nvPr/>
        </p:nvSpPr>
        <p:spPr>
          <a:xfrm>
            <a:off x="1207294" y="3028950"/>
            <a:ext cx="6057900" cy="400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1575"/>
              </a:lnSpc>
              <a:buNone/>
            </a:pPr>
            <a:r>
              <a:rPr lang="en-US" sz="1130" dirty="0">
                <a:solidFill>
                  <a:srgbClr val="FFFFFF">
                    <a:alpha val="90000"/>
                  </a:srgbClr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Einsatz von </a:t>
            </a:r>
            <a:pPr indent="0" marL="0">
              <a:lnSpc>
                <a:spcPts val="1575"/>
              </a:lnSpc>
              <a:buNone/>
            </a:pPr>
            <a:r>
              <a:rPr lang="en-US" sz="1130" b="1" dirty="0">
                <a:solidFill>
                  <a:srgbClr val="FFFFFF">
                    <a:alpha val="90000"/>
                  </a:srgbClr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fortgeschrittener Datenanalyse</a:t>
            </a:r>
            <a:pPr indent="0" marL="0">
              <a:lnSpc>
                <a:spcPts val="1575"/>
              </a:lnSpc>
              <a:buNone/>
            </a:pPr>
            <a:r>
              <a:rPr lang="en-US" sz="1130" dirty="0">
                <a:solidFill>
                  <a:srgbClr val="FFFFFF">
                    <a:alpha val="90000"/>
                  </a:srgbClr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, um Markttrends vorherzusehen und Kundenbedürfnisse proaktiv zu adressieren, bevor der Wettbewerb reagiert.</a:t>
            </a:r>
            <a:endParaRPr lang="en-US" sz="1130" dirty="0"/>
          </a:p>
        </p:txBody>
      </p:sp>
      <p:sp>
        <p:nvSpPr>
          <p:cNvPr id="13" name="Text 11"/>
          <p:cNvSpPr/>
          <p:nvPr/>
        </p:nvSpPr>
        <p:spPr>
          <a:xfrm>
            <a:off x="1207294" y="3821906"/>
            <a:ext cx="607218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1795"/>
              </a:lnSpc>
              <a:buNone/>
            </a:pPr>
            <a:r>
              <a:rPr lang="en-US" sz="1350" b="1" dirty="0">
                <a:solidFill>
                  <a:srgbClr val="EFFF3D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Phase 1: Kerneffizienz gewinnen</a:t>
            </a:r>
            <a:endParaRPr lang="en-US" sz="1350" dirty="0"/>
          </a:p>
        </p:txBody>
      </p:sp>
      <p:sp>
        <p:nvSpPr>
          <p:cNvPr id="14" name="Text 12"/>
          <p:cNvSpPr/>
          <p:nvPr/>
        </p:nvSpPr>
        <p:spPr>
          <a:xfrm>
            <a:off x="1207294" y="4107656"/>
            <a:ext cx="6057900" cy="400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1575"/>
              </a:lnSpc>
              <a:buNone/>
            </a:pPr>
            <a:r>
              <a:rPr lang="en-US" sz="1130" dirty="0">
                <a:solidFill>
                  <a:srgbClr val="FFFFFF">
                    <a:alpha val="90000"/>
                  </a:srgbClr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Fokus auf die </a:t>
            </a:r>
            <a:pPr indent="0" marL="0">
              <a:lnSpc>
                <a:spcPts val="1575"/>
              </a:lnSpc>
              <a:buNone/>
            </a:pPr>
            <a:r>
              <a:rPr lang="en-US" sz="1130" b="1" dirty="0">
                <a:solidFill>
                  <a:srgbClr val="FFFFFF">
                    <a:alpha val="90000"/>
                  </a:srgbClr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Automatisierung repetitiver Aufgaben</a:t>
            </a:r>
            <a:pPr indent="0" marL="0">
              <a:lnSpc>
                <a:spcPts val="1575"/>
              </a:lnSpc>
              <a:buNone/>
            </a:pPr>
            <a:r>
              <a:rPr lang="en-US" sz="1130" dirty="0">
                <a:solidFill>
                  <a:srgbClr val="FFFFFF">
                    <a:alpha val="90000"/>
                  </a:srgbClr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und die Optimierung interner Workflows, um wertvolle Ressourcen für kreative Kernaufgaben freizusetzen.</a:t>
            </a:r>
            <a:endParaRPr lang="en-US" sz="1130" dirty="0"/>
          </a:p>
        </p:txBody>
      </p:sp>
      <p:sp>
        <p:nvSpPr>
          <p:cNvPr id="15" name="Text 13"/>
          <p:cNvSpPr/>
          <p:nvPr/>
        </p:nvSpPr>
        <p:spPr>
          <a:xfrm>
            <a:off x="721519" y="1543050"/>
            <a:ext cx="285750" cy="285750"/>
          </a:xfrm>
          <a:prstGeom prst="roundRect">
            <a:avLst>
              <a:gd name="adj" fmla="val 50000"/>
            </a:avLst>
          </a:prstGeom>
          <a:solidFill>
            <a:srgbClr val="EFFF3D"/>
          </a:solidFill>
          <a:ln w="101600">
            <a:solidFill>
              <a:srgbClr val="003C30"/>
            </a:solidFill>
          </a:ln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16" name="Text 14"/>
          <p:cNvSpPr/>
          <p:nvPr/>
        </p:nvSpPr>
        <p:spPr>
          <a:xfrm>
            <a:off x="721519" y="2621756"/>
            <a:ext cx="285750" cy="285750"/>
          </a:xfrm>
          <a:prstGeom prst="roundRect">
            <a:avLst>
              <a:gd name="adj" fmla="val 50000"/>
            </a:avLst>
          </a:prstGeom>
          <a:solidFill>
            <a:srgbClr val="EFFF3D"/>
          </a:solidFill>
          <a:ln w="101600">
            <a:solidFill>
              <a:srgbClr val="003C30"/>
            </a:solidFill>
          </a:ln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17" name="Text 15"/>
          <p:cNvSpPr/>
          <p:nvPr/>
        </p:nvSpPr>
        <p:spPr>
          <a:xfrm>
            <a:off x="721519" y="3700463"/>
            <a:ext cx="285750" cy="285750"/>
          </a:xfrm>
          <a:prstGeom prst="roundRect">
            <a:avLst>
              <a:gd name="adj" fmla="val 50000"/>
            </a:avLst>
          </a:prstGeom>
          <a:solidFill>
            <a:srgbClr val="EFFF3D"/>
          </a:solidFill>
          <a:ln w="101600">
            <a:solidFill>
              <a:srgbClr val="003C30"/>
            </a:solidFill>
          </a:ln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pic>
        <p:nvPicPr>
          <p:cNvPr id="18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29329" y="4892941"/>
            <a:ext cx="1010586" cy="160453"/>
          </a:xfrm>
          <a:prstGeom prst="rect">
            <a:avLst/>
          </a:prstGeom>
        </p:spPr>
      </p:pic>
      <p:sp>
        <p:nvSpPr>
          <p:cNvPr id="19" name="Shape 16">
            <a:hlinkClick r:id="rId2" tooltip=""/>
          </p:cNvPr>
          <p:cNvSpPr/>
          <p:nvPr/>
        </p:nvSpPr>
        <p:spPr>
          <a:xfrm>
            <a:off x="8029329" y="4892941"/>
            <a:ext cx="1010586" cy="160453"/>
          </a:xfrm>
          <a:prstGeom prst="rect">
            <a:avLst/>
          </a:prstGeom>
          <a:solidFill>
            <a:srgbClr val="FFFFFF">
              <a:alpha val="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2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657600" y="0"/>
            <a:ext cx="5486400" cy="5143500"/>
          </a:xfrm>
          <a:prstGeom prst="rect">
            <a:avLst/>
          </a:prstGeom>
          <a:solidFill>
            <a:srgbClr val="003C30"/>
          </a:solid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3657600" cy="51435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0" y="0"/>
            <a:ext cx="3657600" cy="5143500"/>
          </a:xfrm>
          <a:prstGeom prst="rect">
            <a:avLst/>
          </a:prstGeom>
          <a:solidFill>
            <a:srgbClr val="C2D2D0"/>
          </a:solid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5" name="Text 2"/>
          <p:cNvSpPr/>
          <p:nvPr/>
        </p:nvSpPr>
        <p:spPr>
          <a:xfrm>
            <a:off x="4114800" y="585788"/>
            <a:ext cx="4586288" cy="9644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531"/>
              </a:lnSpc>
              <a:buNone/>
            </a:pPr>
            <a:r>
              <a:rPr lang="en-US" sz="2030" b="1" dirty="0">
                <a:solidFill>
                  <a:srgbClr val="717171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Steigerung operativer Exzellenz durch Automatisierung und Erkenntnisse</a:t>
            </a:r>
            <a:endParaRPr lang="en-US" sz="2030" dirty="0"/>
          </a:p>
        </p:txBody>
      </p:sp>
      <p:sp>
        <p:nvSpPr>
          <p:cNvPr id="6" name="Text 3"/>
          <p:cNvSpPr/>
          <p:nvPr/>
        </p:nvSpPr>
        <p:spPr>
          <a:xfrm>
            <a:off x="8722519" y="4600575"/>
            <a:ext cx="150447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1575"/>
              </a:lnSpc>
              <a:buNone/>
            </a:pPr>
            <a:r>
              <a:rPr lang="en-US" sz="1130" dirty="0">
                <a:solidFill>
                  <a:srgbClr val="717171">
                    <a:alpha val="60000"/>
                  </a:srgbClr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3</a:t>
            </a:r>
            <a:pPr indent="0" marL="0">
              <a:lnSpc>
                <a:spcPts val="1575"/>
              </a:lnSpc>
              <a:buNone/>
            </a:pPr>
            <a:endParaRPr lang="en-US" sz="1130" dirty="0"/>
          </a:p>
        </p:txBody>
      </p:sp>
      <p:sp>
        <p:nvSpPr>
          <p:cNvPr id="7" name="Text 4"/>
          <p:cNvSpPr/>
          <p:nvPr/>
        </p:nvSpPr>
        <p:spPr>
          <a:xfrm>
            <a:off x="4114800" y="1893094"/>
            <a:ext cx="342900" cy="342900"/>
          </a:xfrm>
          <a:prstGeom prst="roundRect">
            <a:avLst>
              <a:gd name="adj" fmla="val 25000"/>
            </a:avLst>
          </a:prstGeom>
          <a:solidFill>
            <a:srgbClr val="EFFF3D"/>
          </a:solid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8" name="Text 5"/>
          <p:cNvSpPr/>
          <p:nvPr/>
        </p:nvSpPr>
        <p:spPr>
          <a:xfrm>
            <a:off x="4114800" y="3400425"/>
            <a:ext cx="342900" cy="342900"/>
          </a:xfrm>
          <a:prstGeom prst="roundRect">
            <a:avLst>
              <a:gd name="adj" fmla="val 25000"/>
            </a:avLst>
          </a:prstGeom>
          <a:solidFill>
            <a:srgbClr val="C0D8D8"/>
          </a:solid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9" name="Text 6"/>
          <p:cNvSpPr/>
          <p:nvPr/>
        </p:nvSpPr>
        <p:spPr>
          <a:xfrm>
            <a:off x="4207669" y="1964531"/>
            <a:ext cx="232600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1575"/>
              </a:lnSpc>
              <a:buNone/>
            </a:pPr>
            <a:r>
              <a:rPr lang="en-US" sz="1130" b="1" dirty="0">
                <a:solidFill>
                  <a:srgbClr val="000000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01</a:t>
            </a:r>
            <a:endParaRPr lang="en-US" sz="1130" dirty="0"/>
          </a:p>
        </p:txBody>
      </p:sp>
      <p:sp>
        <p:nvSpPr>
          <p:cNvPr id="10" name="Text 7"/>
          <p:cNvSpPr/>
          <p:nvPr/>
        </p:nvSpPr>
        <p:spPr>
          <a:xfrm>
            <a:off x="4629150" y="1893094"/>
            <a:ext cx="4071938" cy="11644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1834"/>
              </a:lnSpc>
              <a:buNone/>
            </a:pPr>
            <a:r>
              <a:rPr lang="en-US" sz="1130" dirty="0">
                <a:solidFill>
                  <a:srgbClr val="FFFFFF">
                    <a:alpha val="90000"/>
                  </a:srgbClr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KI transformiert das Marketing im Mittelstand von einer Kostenstelle in eine </a:t>
            </a:r>
            <a:pPr indent="0" marL="0">
              <a:lnSpc>
                <a:spcPts val="1834"/>
              </a:lnSpc>
              <a:buNone/>
            </a:pPr>
            <a:r>
              <a:rPr lang="en-US" sz="1130" b="1" dirty="0">
                <a:solidFill>
                  <a:srgbClr val="FFFFFF">
                    <a:alpha val="90000"/>
                  </a:srgbClr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leistungsstarke Engine</a:t>
            </a:r>
            <a:pPr indent="0" marL="0">
              <a:lnSpc>
                <a:spcPts val="1834"/>
              </a:lnSpc>
              <a:buNone/>
            </a:pPr>
            <a:r>
              <a:rPr lang="en-US" sz="1130" dirty="0">
                <a:solidFill>
                  <a:srgbClr val="FFFFFF">
                    <a:alpha val="90000"/>
                  </a:srgbClr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. Durch die </a:t>
            </a:r>
            <a:pPr indent="0" marL="0">
              <a:lnSpc>
                <a:spcPts val="1834"/>
              </a:lnSpc>
              <a:buNone/>
            </a:pPr>
            <a:r>
              <a:rPr lang="en-US" sz="1130" b="1" dirty="0">
                <a:solidFill>
                  <a:srgbClr val="FFFFFF">
                    <a:alpha val="90000"/>
                  </a:srgbClr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Prozessautomatisierung</a:t>
            </a:r>
            <a:pPr indent="0" marL="0">
              <a:lnSpc>
                <a:spcPts val="1834"/>
              </a:lnSpc>
              <a:buNone/>
            </a:pPr>
            <a:r>
              <a:rPr lang="en-US" sz="1130" dirty="0">
                <a:solidFill>
                  <a:srgbClr val="FFFFFF">
                    <a:alpha val="90000"/>
                  </a:srgbClr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werden manuelle Fehler eliminiert und die Geschwindigkeit der Kampagnenausspielung massiv erhöht.</a:t>
            </a:r>
            <a:endParaRPr lang="en-US" sz="1130" dirty="0"/>
          </a:p>
        </p:txBody>
      </p:sp>
      <p:sp>
        <p:nvSpPr>
          <p:cNvPr id="11" name="Text 8"/>
          <p:cNvSpPr/>
          <p:nvPr/>
        </p:nvSpPr>
        <p:spPr>
          <a:xfrm>
            <a:off x="4193381" y="3471863"/>
            <a:ext cx="254032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1575"/>
              </a:lnSpc>
              <a:buNone/>
            </a:pPr>
            <a:r>
              <a:rPr lang="en-US" sz="1130" b="1" dirty="0">
                <a:solidFill>
                  <a:srgbClr val="000000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02</a:t>
            </a:r>
            <a:endParaRPr lang="en-US" sz="1130" dirty="0"/>
          </a:p>
        </p:txBody>
      </p:sp>
      <p:sp>
        <p:nvSpPr>
          <p:cNvPr id="12" name="Text 9"/>
          <p:cNvSpPr/>
          <p:nvPr/>
        </p:nvSpPr>
        <p:spPr>
          <a:xfrm>
            <a:off x="4629150" y="3400425"/>
            <a:ext cx="4071938" cy="11644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1834"/>
              </a:lnSpc>
              <a:buNone/>
            </a:pPr>
            <a:r>
              <a:rPr lang="en-US" sz="1130" dirty="0">
                <a:solidFill>
                  <a:srgbClr val="FFFFFF">
                    <a:alpha val="90000"/>
                  </a:srgbClr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Gleichzeitig verwandeln moderne Analysetools komplexe Rohdaten in </a:t>
            </a:r>
            <a:pPr indent="0" marL="0">
              <a:lnSpc>
                <a:spcPts val="1834"/>
              </a:lnSpc>
              <a:buNone/>
            </a:pPr>
            <a:r>
              <a:rPr lang="en-US" sz="1130" b="1" dirty="0">
                <a:solidFill>
                  <a:srgbClr val="FFFFFF">
                    <a:alpha val="90000"/>
                  </a:srgbClr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umsetzbare Markenstrategien</a:t>
            </a:r>
            <a:pPr indent="0" marL="0">
              <a:lnSpc>
                <a:spcPts val="1834"/>
              </a:lnSpc>
              <a:buNone/>
            </a:pPr>
            <a:r>
              <a:rPr lang="en-US" sz="1130" dirty="0">
                <a:solidFill>
                  <a:srgbClr val="FFFFFF">
                    <a:alpha val="90000"/>
                  </a:srgbClr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. Dies ermöglicht es kleinen Teams, fundierte Entscheidungen auf Basis von Echtzeit-Erkenntnissen zu treffen, statt sich auf das bloße Bauchgefühl zu verlassen.</a:t>
            </a:r>
            <a:endParaRPr lang="en-US" sz="1130" dirty="0"/>
          </a:p>
        </p:txBody>
      </p:sp>
      <p:pic>
        <p:nvPicPr>
          <p:cNvPr id="1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9329" y="4892941"/>
            <a:ext cx="1010586" cy="160453"/>
          </a:xfrm>
          <a:prstGeom prst="rect">
            <a:avLst/>
          </a:prstGeom>
        </p:spPr>
      </p:pic>
      <p:sp>
        <p:nvSpPr>
          <p:cNvPr id="14" name="Shape 10">
            <a:hlinkClick r:id="rId3" tooltip=""/>
          </p:cNvPr>
          <p:cNvSpPr/>
          <p:nvPr/>
        </p:nvSpPr>
        <p:spPr>
          <a:xfrm>
            <a:off x="8029329" y="4892941"/>
            <a:ext cx="1010586" cy="160453"/>
          </a:xfrm>
          <a:prstGeom prst="rect">
            <a:avLst/>
          </a:prstGeom>
          <a:solidFill>
            <a:srgbClr val="FFFFFF">
              <a:alpha val="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2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0" y="0"/>
            <a:ext cx="3657600" cy="5143500"/>
          </a:xfrm>
          <a:prstGeom prst="rect">
            <a:avLst/>
          </a:prstGeom>
          <a:solidFill>
            <a:srgbClr val="E8F1F1"/>
          </a:solid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3" name="Shape 1"/>
          <p:cNvSpPr/>
          <p:nvPr/>
        </p:nvSpPr>
        <p:spPr>
          <a:xfrm>
            <a:off x="3650456" y="0"/>
            <a:ext cx="7144" cy="5143500"/>
          </a:xfrm>
          <a:prstGeom prst="rect">
            <a:avLst/>
          </a:prstGeom>
          <a:solidFill>
            <a:srgbClr val="D9DFDF"/>
          </a:solidFill>
          <a:ln w="12700">
            <a:solidFill>
              <a:srgbClr val="D9DFDF">
                <a:alpha val="0"/>
              </a:srgbClr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2743200" y="0"/>
            <a:ext cx="5486400" cy="5143500"/>
          </a:xfrm>
          <a:prstGeom prst="rect">
            <a:avLst/>
          </a:prstGeom>
          <a:solidFill>
            <a:srgbClr val="003C30"/>
          </a:solid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5" name="Text 3"/>
          <p:cNvSpPr/>
          <p:nvPr/>
        </p:nvSpPr>
        <p:spPr>
          <a:xfrm>
            <a:off x="435769" y="2014538"/>
            <a:ext cx="2778919" cy="2150269"/>
          </a:xfrm>
          <a:prstGeom prst="roundRect">
            <a:avLst>
              <a:gd name="adj" fmla="val 7973"/>
            </a:avLst>
          </a:prstGeom>
          <a:solidFill>
            <a:srgbClr val="FFFFFF"/>
          </a:solidFill>
          <a:ln w="12700">
            <a:solidFill>
              <a:srgbClr val="DCE5E5"/>
            </a:solidFill>
          </a:ln>
          <a:effectLst>
            <a:outerShdw sx="100000" sy="100000" kx="0" ky="0" algn="bl" rotWithShape="0" blurRad="139700" dist="101600" dir="5400000">
              <a:srgbClr val="000000">
                <a:alpha val="7000"/>
              </a:srgbClr>
            </a:outerShdw>
          </a:effectLst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43600" y="285750"/>
            <a:ext cx="4572000" cy="4572000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8715375" y="4600575"/>
            <a:ext cx="155686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1575"/>
              </a:lnSpc>
              <a:buNone/>
            </a:pPr>
            <a:r>
              <a:rPr lang="en-US" sz="1130" dirty="0">
                <a:solidFill>
                  <a:srgbClr val="FFFFFF">
                    <a:alpha val="60000"/>
                  </a:srgbClr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4</a:t>
            </a:r>
            <a:pPr indent="0" marL="0">
              <a:lnSpc>
                <a:spcPts val="1575"/>
              </a:lnSpc>
              <a:buNone/>
            </a:pPr>
            <a:endParaRPr lang="en-US" sz="1130" dirty="0"/>
          </a:p>
        </p:txBody>
      </p:sp>
      <p:sp>
        <p:nvSpPr>
          <p:cNvPr id="8" name="Text 5"/>
          <p:cNvSpPr/>
          <p:nvPr/>
        </p:nvSpPr>
        <p:spPr>
          <a:xfrm>
            <a:off x="457200" y="1014413"/>
            <a:ext cx="658634" cy="1571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1350"/>
              </a:lnSpc>
              <a:buNone/>
            </a:pPr>
            <a:r>
              <a:rPr lang="en-US" sz="900" b="1" spc="90" kern="0" dirty="0">
                <a:solidFill>
                  <a:srgbClr val="000000">
                    <a:alpha val="40000"/>
                  </a:srgbClr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GESTERN</a:t>
            </a:r>
            <a:endParaRPr lang="en-US" sz="900" dirty="0"/>
          </a:p>
        </p:txBody>
      </p:sp>
      <p:sp>
        <p:nvSpPr>
          <p:cNvPr id="9" name="Text 6"/>
          <p:cNvSpPr/>
          <p:nvPr/>
        </p:nvSpPr>
        <p:spPr>
          <a:xfrm>
            <a:off x="457200" y="1235869"/>
            <a:ext cx="2750344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248"/>
              </a:lnSpc>
              <a:buNone/>
            </a:pPr>
            <a:r>
              <a:rPr lang="en-US" sz="2030" b="1" dirty="0">
                <a:solidFill>
                  <a:srgbClr val="000000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Traditionelle Segmentierung</a:t>
            </a:r>
            <a:endParaRPr lang="en-US" sz="2030" dirty="0"/>
          </a:p>
        </p:txBody>
      </p:sp>
      <p:sp>
        <p:nvSpPr>
          <p:cNvPr id="10" name="Text 7"/>
          <p:cNvSpPr/>
          <p:nvPr/>
        </p:nvSpPr>
        <p:spPr>
          <a:xfrm>
            <a:off x="678656" y="2257425"/>
            <a:ext cx="2307431" cy="16644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1834"/>
              </a:lnSpc>
              <a:buNone/>
            </a:pPr>
            <a:r>
              <a:rPr lang="en-US" sz="1130" dirty="0">
                <a:solidFill>
                  <a:srgbClr val="000000">
                    <a:alpha val="70000"/>
                  </a:srgbClr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Manuelle Prozesse führen oft zu </a:t>
            </a:r>
            <a:pPr indent="0" marL="0">
              <a:lnSpc>
                <a:spcPts val="1834"/>
              </a:lnSpc>
              <a:buNone/>
            </a:pPr>
            <a:r>
              <a:rPr lang="en-US" sz="1130" b="1" dirty="0">
                <a:solidFill>
                  <a:srgbClr val="000000">
                    <a:alpha val="70000"/>
                  </a:srgbClr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starren Kundengruppen</a:t>
            </a:r>
            <a:pPr indent="0" marL="0">
              <a:lnSpc>
                <a:spcPts val="1834"/>
              </a:lnSpc>
              <a:buNone/>
            </a:pPr>
            <a:r>
              <a:rPr lang="en-US" sz="1130" dirty="0">
                <a:solidFill>
                  <a:srgbClr val="000000">
                    <a:alpha val="70000"/>
                  </a:srgbClr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und hohen Streuverlusten. Die Anpassung an individuelle Bedürfnisse ist zeitaufwendig und im großen Stil kaum wirtschaftlich umsetzbar.</a:t>
            </a:r>
            <a:endParaRPr lang="en-US" sz="1130" dirty="0"/>
          </a:p>
        </p:txBody>
      </p:sp>
      <p:sp>
        <p:nvSpPr>
          <p:cNvPr id="11" name="Text 8"/>
          <p:cNvSpPr/>
          <p:nvPr/>
        </p:nvSpPr>
        <p:spPr>
          <a:xfrm>
            <a:off x="3200400" y="1028700"/>
            <a:ext cx="1201424" cy="1571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1350"/>
              </a:lnSpc>
              <a:buNone/>
            </a:pPr>
            <a:r>
              <a:rPr lang="en-US" sz="900" b="1" spc="90" kern="0" dirty="0">
                <a:solidFill>
                  <a:srgbClr val="867000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HEUTE &amp; MORGEN</a:t>
            </a:r>
            <a:endParaRPr lang="en-US" sz="900" dirty="0"/>
          </a:p>
        </p:txBody>
      </p:sp>
      <p:sp>
        <p:nvSpPr>
          <p:cNvPr id="12" name="Text 9"/>
          <p:cNvSpPr/>
          <p:nvPr/>
        </p:nvSpPr>
        <p:spPr>
          <a:xfrm>
            <a:off x="3200400" y="1250156"/>
            <a:ext cx="4586288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700"/>
              </a:lnSpc>
              <a:buNone/>
            </a:pPr>
            <a:r>
              <a:rPr lang="en-US" sz="2700" b="1" dirty="0">
                <a:solidFill>
                  <a:srgbClr val="717171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KI-Echtzeitpersonalisierung</a:t>
            </a:r>
            <a:endParaRPr lang="en-US" sz="2700" dirty="0"/>
          </a:p>
        </p:txBody>
      </p:sp>
      <p:sp>
        <p:nvSpPr>
          <p:cNvPr id="13" name="Text 10"/>
          <p:cNvSpPr/>
          <p:nvPr/>
        </p:nvSpPr>
        <p:spPr>
          <a:xfrm>
            <a:off x="4100513" y="2121694"/>
            <a:ext cx="4607719" cy="2050256"/>
          </a:xfrm>
          <a:prstGeom prst="roundRect">
            <a:avLst>
              <a:gd name="adj" fmla="val 8362"/>
            </a:avLst>
          </a:prstGeom>
          <a:solidFill>
            <a:srgbClr val="EFFF3D"/>
          </a:solidFill>
          <a:ln/>
          <a:effectLst>
            <a:outerShdw sx="100000" sy="100000" kx="0" ky="0" algn="bl" rotWithShape="0" blurRad="266700" dist="139700" dir="5400000">
              <a:srgbClr val="000000">
                <a:alpha val="17000"/>
              </a:srgbClr>
            </a:outerShdw>
          </a:effectLst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14" name="Text 11"/>
          <p:cNvSpPr/>
          <p:nvPr/>
        </p:nvSpPr>
        <p:spPr>
          <a:xfrm>
            <a:off x="4393406" y="2414588"/>
            <a:ext cx="4043363" cy="14644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KI ermöglicht eine </a:t>
            </a:r>
            <a:pPr indent="0" marL="0">
              <a:lnSpc>
                <a:spcPts val="2200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dynamische Ansprache</a:t>
            </a:r>
            <a:pPr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jedes einzelnen Kunden. Durch die Analyse von Verhaltensmustern werden Inhalte automatisiert angepasst, was zu </a:t>
            </a:r>
            <a:pPr indent="0" marL="0">
              <a:lnSpc>
                <a:spcPts val="2200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tieferen Bindungen</a:t>
            </a:r>
            <a:pPr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 bei minimalem manuellem Aufwand führt.</a:t>
            </a:r>
            <a:endParaRPr lang="en-US" sz="1350" dirty="0"/>
          </a:p>
        </p:txBody>
      </p:sp>
      <p:pic>
        <p:nvPicPr>
          <p:cNvPr id="1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9329" y="4892941"/>
            <a:ext cx="1010586" cy="160453"/>
          </a:xfrm>
          <a:prstGeom prst="rect">
            <a:avLst/>
          </a:prstGeom>
        </p:spPr>
      </p:pic>
      <p:sp>
        <p:nvSpPr>
          <p:cNvPr id="16" name="Shape 12">
            <a:hlinkClick r:id="rId3" tooltip=""/>
          </p:cNvPr>
          <p:cNvSpPr/>
          <p:nvPr/>
        </p:nvSpPr>
        <p:spPr>
          <a:xfrm>
            <a:off x="8029329" y="4892941"/>
            <a:ext cx="1010586" cy="160453"/>
          </a:xfrm>
          <a:prstGeom prst="rect">
            <a:avLst/>
          </a:prstGeom>
          <a:solidFill>
            <a:srgbClr val="FFFFFF">
              <a:alpha val="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003C3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42900" y="342900"/>
            <a:ext cx="8486775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700"/>
              </a:lnSpc>
              <a:buNone/>
            </a:pPr>
            <a:r>
              <a:rPr lang="en-US" sz="2700" b="1" dirty="0">
                <a:solidFill>
                  <a:srgbClr val="FFFFFF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Erfolgsquantifizierung</a:t>
            </a:r>
            <a:endParaRPr lang="en-US" sz="2700" dirty="0"/>
          </a:p>
        </p:txBody>
      </p:sp>
      <p:sp>
        <p:nvSpPr>
          <p:cNvPr id="3" name="Text 1"/>
          <p:cNvSpPr/>
          <p:nvPr/>
        </p:nvSpPr>
        <p:spPr>
          <a:xfrm>
            <a:off x="342900" y="800100"/>
            <a:ext cx="84867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1795"/>
              </a:lnSpc>
              <a:buNone/>
            </a:pPr>
            <a:r>
              <a:rPr lang="en-US" sz="1350" dirty="0">
                <a:solidFill>
                  <a:srgbClr val="EFFF3D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Die Leistungsauswirkung von prädiktiver Analytik</a:t>
            </a:r>
            <a:endParaRPr lang="en-US" sz="1350" dirty="0"/>
          </a:p>
        </p:txBody>
      </p:sp>
      <p:sp>
        <p:nvSpPr>
          <p:cNvPr id="4" name="Text 2"/>
          <p:cNvSpPr/>
          <p:nvPr/>
        </p:nvSpPr>
        <p:spPr>
          <a:xfrm>
            <a:off x="342900" y="1371600"/>
            <a:ext cx="4114800" cy="1600200"/>
          </a:xfrm>
          <a:prstGeom prst="roundRect">
            <a:avLst>
              <a:gd name="adj" fmla="val 17857"/>
            </a:avLst>
          </a:prstGeom>
          <a:solidFill>
            <a:srgbClr val="0D463A"/>
          </a:solidFill>
          <a:ln w="12700">
            <a:solidFill>
              <a:srgbClr val="1A5045"/>
            </a:solidFill>
          </a:ln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5" name="Text 3"/>
          <p:cNvSpPr/>
          <p:nvPr/>
        </p:nvSpPr>
        <p:spPr>
          <a:xfrm>
            <a:off x="4686300" y="1371600"/>
            <a:ext cx="4114800" cy="1600200"/>
          </a:xfrm>
          <a:prstGeom prst="roundRect">
            <a:avLst>
              <a:gd name="adj" fmla="val 17857"/>
            </a:avLst>
          </a:prstGeom>
          <a:solidFill>
            <a:srgbClr val="0D463A"/>
          </a:solidFill>
          <a:ln w="12700">
            <a:solidFill>
              <a:srgbClr val="1A5045"/>
            </a:solidFill>
          </a:ln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6" name="Text 4"/>
          <p:cNvSpPr/>
          <p:nvPr/>
        </p:nvSpPr>
        <p:spPr>
          <a:xfrm>
            <a:off x="342900" y="3200400"/>
            <a:ext cx="4114800" cy="1600200"/>
          </a:xfrm>
          <a:prstGeom prst="roundRect">
            <a:avLst>
              <a:gd name="adj" fmla="val 17857"/>
            </a:avLst>
          </a:prstGeom>
          <a:solidFill>
            <a:srgbClr val="0D463A"/>
          </a:solidFill>
          <a:ln w="12700">
            <a:solidFill>
              <a:srgbClr val="1A5045"/>
            </a:solidFill>
          </a:ln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7" name="Text 5"/>
          <p:cNvSpPr/>
          <p:nvPr/>
        </p:nvSpPr>
        <p:spPr>
          <a:xfrm>
            <a:off x="4686300" y="3200400"/>
            <a:ext cx="4114800" cy="1600200"/>
          </a:xfrm>
          <a:prstGeom prst="roundRect">
            <a:avLst>
              <a:gd name="adj" fmla="val 17857"/>
            </a:avLst>
          </a:prstGeom>
          <a:solidFill>
            <a:srgbClr val="0D463A"/>
          </a:solidFill>
          <a:ln w="12700">
            <a:solidFill>
              <a:srgbClr val="1A5045"/>
            </a:solidFill>
          </a:ln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8" name="Text 6"/>
          <p:cNvSpPr/>
          <p:nvPr/>
        </p:nvSpPr>
        <p:spPr>
          <a:xfrm>
            <a:off x="8715375" y="4600575"/>
            <a:ext cx="153971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1575"/>
              </a:lnSpc>
              <a:buNone/>
            </a:pPr>
            <a:r>
              <a:rPr lang="en-US" sz="1130" dirty="0">
                <a:solidFill>
                  <a:srgbClr val="FFFFFF">
                    <a:alpha val="60000"/>
                  </a:srgbClr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5</a:t>
            </a:r>
            <a:pPr indent="0" marL="0">
              <a:lnSpc>
                <a:spcPts val="1575"/>
              </a:lnSpc>
              <a:buNone/>
            </a:pPr>
            <a:endParaRPr lang="en-US" sz="1130" dirty="0"/>
          </a:p>
        </p:txBody>
      </p:sp>
      <p:sp>
        <p:nvSpPr>
          <p:cNvPr id="9" name="Text 7"/>
          <p:cNvSpPr/>
          <p:nvPr/>
        </p:nvSpPr>
        <p:spPr>
          <a:xfrm>
            <a:off x="578644" y="2286000"/>
            <a:ext cx="3657600" cy="400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1579"/>
              </a:lnSpc>
              <a:buNone/>
            </a:pPr>
            <a:r>
              <a:rPr lang="en-US" sz="1010" dirty="0">
                <a:solidFill>
                  <a:srgbClr val="FFFFFF">
                    <a:alpha val="70000"/>
                  </a:srgbClr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Optimierte Budgetallokation durch präzise Vorhersage der profitabelsten Marketingkanäle.</a:t>
            </a:r>
            <a:endParaRPr lang="en-US" sz="1010" dirty="0"/>
          </a:p>
        </p:txBody>
      </p:sp>
      <p:sp>
        <p:nvSpPr>
          <p:cNvPr id="10" name="Text 8"/>
          <p:cNvSpPr/>
          <p:nvPr/>
        </p:nvSpPr>
        <p:spPr>
          <a:xfrm>
            <a:off x="4922044" y="2286000"/>
            <a:ext cx="3657600" cy="400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1579"/>
              </a:lnSpc>
              <a:buNone/>
            </a:pPr>
            <a:r>
              <a:rPr lang="en-US" sz="1010" dirty="0">
                <a:solidFill>
                  <a:srgbClr val="FFFFFF">
                    <a:alpha val="70000"/>
                  </a:srgbClr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Frühzeitige Identifikation abwanderungsgefährdeter Kunden durch prädiktive Verhaltensmodelle.</a:t>
            </a:r>
            <a:endParaRPr lang="en-US" sz="1010" dirty="0"/>
          </a:p>
        </p:txBody>
      </p:sp>
      <p:sp>
        <p:nvSpPr>
          <p:cNvPr id="11" name="Text 9"/>
          <p:cNvSpPr/>
          <p:nvPr/>
        </p:nvSpPr>
        <p:spPr>
          <a:xfrm>
            <a:off x="578644" y="4114800"/>
            <a:ext cx="3657600" cy="400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1579"/>
              </a:lnSpc>
              <a:buNone/>
            </a:pPr>
            <a:r>
              <a:rPr lang="en-US" sz="1010" dirty="0">
                <a:solidFill>
                  <a:srgbClr val="FFFFFF">
                    <a:alpha val="70000"/>
                  </a:srgbClr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Effizienteres Lead-Scoring und automatisierte Nurturing-Strecken für höhere Abschlussraten.</a:t>
            </a:r>
            <a:endParaRPr lang="en-US" sz="1010" dirty="0"/>
          </a:p>
        </p:txBody>
      </p:sp>
      <p:sp>
        <p:nvSpPr>
          <p:cNvPr id="12" name="Text 10"/>
          <p:cNvSpPr/>
          <p:nvPr/>
        </p:nvSpPr>
        <p:spPr>
          <a:xfrm>
            <a:off x="4922044" y="4114800"/>
            <a:ext cx="3657600" cy="400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1579"/>
              </a:lnSpc>
              <a:buNone/>
            </a:pPr>
            <a:r>
              <a:rPr lang="en-US" sz="1010" dirty="0">
                <a:solidFill>
                  <a:srgbClr val="FFFFFF">
                    <a:alpha val="70000"/>
                  </a:srgbClr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Reduktion des Zeitaufwands für Datenaufbereitung und Reporting durch KI-gestützte Dashboards.</a:t>
            </a:r>
            <a:endParaRPr lang="en-US" sz="1010" dirty="0"/>
          </a:p>
        </p:txBody>
      </p:sp>
      <p:sp>
        <p:nvSpPr>
          <p:cNvPr id="13" name="Text 11"/>
          <p:cNvSpPr/>
          <p:nvPr/>
        </p:nvSpPr>
        <p:spPr>
          <a:xfrm>
            <a:off x="578644" y="1657350"/>
            <a:ext cx="1414463" cy="514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4050"/>
              </a:lnSpc>
              <a:buNone/>
            </a:pPr>
            <a:r>
              <a:rPr lang="en-US" sz="4050" b="1" dirty="0">
                <a:solidFill>
                  <a:srgbClr val="EFFF3D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+25%</a:t>
            </a:r>
            <a:endParaRPr lang="en-US" sz="4050" dirty="0"/>
          </a:p>
        </p:txBody>
      </p:sp>
      <p:sp>
        <p:nvSpPr>
          <p:cNvPr id="14" name="Text 12"/>
          <p:cNvSpPr/>
          <p:nvPr/>
        </p:nvSpPr>
        <p:spPr>
          <a:xfrm>
            <a:off x="2035969" y="1885950"/>
            <a:ext cx="1364110" cy="285750"/>
          </a:xfrm>
          <a:prstGeom prst="rect">
            <a:avLst/>
          </a:prstGeom>
          <a:noFill/>
          <a:ln/>
        </p:spPr>
        <p:txBody>
          <a:bodyPr wrap="square" lIns="0" tIns="0" rIns="0" bIns="57150" rtlCol="0" anchor="t"/>
          <a:lstStyle/>
          <a:p>
            <a:pPr indent="0" marL="0">
              <a:lnSpc>
                <a:spcPts val="1795"/>
              </a:lnSpc>
              <a:buNone/>
            </a:pPr>
            <a:r>
              <a:rPr lang="en-US" sz="1350" b="1" dirty="0">
                <a:solidFill>
                  <a:srgbClr val="FFFFFF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ROI-Steigerung</a:t>
            </a:r>
            <a:endParaRPr lang="en-US" sz="1350" dirty="0"/>
          </a:p>
        </p:txBody>
      </p:sp>
      <p:sp>
        <p:nvSpPr>
          <p:cNvPr id="15" name="Text 13"/>
          <p:cNvSpPr/>
          <p:nvPr/>
        </p:nvSpPr>
        <p:spPr>
          <a:xfrm>
            <a:off x="4922044" y="1657350"/>
            <a:ext cx="1257300" cy="514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4050"/>
              </a:lnSpc>
              <a:buNone/>
            </a:pPr>
            <a:r>
              <a:rPr lang="en-US" sz="4050" b="1" dirty="0">
                <a:solidFill>
                  <a:srgbClr val="EFFF3D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-15%</a:t>
            </a:r>
            <a:endParaRPr lang="en-US" sz="4050" dirty="0"/>
          </a:p>
        </p:txBody>
      </p:sp>
      <p:sp>
        <p:nvSpPr>
          <p:cNvPr id="16" name="Text 14"/>
          <p:cNvSpPr/>
          <p:nvPr/>
        </p:nvSpPr>
        <p:spPr>
          <a:xfrm>
            <a:off x="6222206" y="1885950"/>
            <a:ext cx="1517415" cy="285750"/>
          </a:xfrm>
          <a:prstGeom prst="rect">
            <a:avLst/>
          </a:prstGeom>
          <a:noFill/>
          <a:ln/>
        </p:spPr>
        <p:txBody>
          <a:bodyPr wrap="square" lIns="0" tIns="0" rIns="0" bIns="57150" rtlCol="0" anchor="t"/>
          <a:lstStyle/>
          <a:p>
            <a:pPr indent="0" marL="0">
              <a:lnSpc>
                <a:spcPts val="1795"/>
              </a:lnSpc>
              <a:buNone/>
            </a:pPr>
            <a:r>
              <a:rPr lang="en-US" sz="1350" b="1" dirty="0">
                <a:solidFill>
                  <a:srgbClr val="FFFFFF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Churn-Reduktion</a:t>
            </a:r>
            <a:endParaRPr lang="en-US" sz="1350" dirty="0"/>
          </a:p>
        </p:txBody>
      </p:sp>
      <p:sp>
        <p:nvSpPr>
          <p:cNvPr id="17" name="Text 15"/>
          <p:cNvSpPr/>
          <p:nvPr/>
        </p:nvSpPr>
        <p:spPr>
          <a:xfrm>
            <a:off x="578644" y="3486150"/>
            <a:ext cx="1450181" cy="514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4050"/>
              </a:lnSpc>
              <a:buNone/>
            </a:pPr>
            <a:r>
              <a:rPr lang="en-US" sz="4050" b="1" dirty="0">
                <a:solidFill>
                  <a:srgbClr val="EFFF3D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+30%</a:t>
            </a:r>
            <a:endParaRPr lang="en-US" sz="4050" dirty="0"/>
          </a:p>
        </p:txBody>
      </p:sp>
      <p:sp>
        <p:nvSpPr>
          <p:cNvPr id="18" name="Text 16"/>
          <p:cNvSpPr/>
          <p:nvPr/>
        </p:nvSpPr>
        <p:spPr>
          <a:xfrm>
            <a:off x="2071688" y="3714750"/>
            <a:ext cx="1735441" cy="285750"/>
          </a:xfrm>
          <a:prstGeom prst="rect">
            <a:avLst/>
          </a:prstGeom>
          <a:noFill/>
          <a:ln/>
        </p:spPr>
        <p:txBody>
          <a:bodyPr wrap="square" lIns="0" tIns="0" rIns="0" bIns="57150" rtlCol="0" anchor="t"/>
          <a:lstStyle/>
          <a:p>
            <a:pPr indent="0" marL="0">
              <a:lnSpc>
                <a:spcPts val="1795"/>
              </a:lnSpc>
              <a:buNone/>
            </a:pPr>
            <a:r>
              <a:rPr lang="en-US" sz="1350" b="1" dirty="0">
                <a:solidFill>
                  <a:srgbClr val="FFFFFF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Lead-Konvertierung</a:t>
            </a:r>
            <a:endParaRPr lang="en-US" sz="1350" dirty="0"/>
          </a:p>
        </p:txBody>
      </p:sp>
      <p:sp>
        <p:nvSpPr>
          <p:cNvPr id="19" name="Text 17"/>
          <p:cNvSpPr/>
          <p:nvPr/>
        </p:nvSpPr>
        <p:spPr>
          <a:xfrm>
            <a:off x="4922044" y="3486150"/>
            <a:ext cx="1171575" cy="514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4050"/>
              </a:lnSpc>
              <a:buNone/>
            </a:pPr>
            <a:r>
              <a:rPr lang="en-US" sz="4050" b="1" dirty="0">
                <a:solidFill>
                  <a:srgbClr val="EFFF3D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40%</a:t>
            </a:r>
            <a:endParaRPr lang="en-US" sz="4050" dirty="0"/>
          </a:p>
        </p:txBody>
      </p:sp>
      <p:sp>
        <p:nvSpPr>
          <p:cNvPr id="20" name="Text 18"/>
          <p:cNvSpPr/>
          <p:nvPr/>
        </p:nvSpPr>
        <p:spPr>
          <a:xfrm>
            <a:off x="6136481" y="3714750"/>
            <a:ext cx="1188117" cy="285750"/>
          </a:xfrm>
          <a:prstGeom prst="rect">
            <a:avLst/>
          </a:prstGeom>
          <a:noFill/>
          <a:ln/>
        </p:spPr>
        <p:txBody>
          <a:bodyPr wrap="square" lIns="0" tIns="0" rIns="0" bIns="57150" rtlCol="0" anchor="t"/>
          <a:lstStyle/>
          <a:p>
            <a:pPr indent="0" marL="0">
              <a:lnSpc>
                <a:spcPts val="1795"/>
              </a:lnSpc>
              <a:buNone/>
            </a:pPr>
            <a:r>
              <a:rPr lang="en-US" sz="1350" b="1" dirty="0">
                <a:solidFill>
                  <a:srgbClr val="FFFFFF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Zeitersparnis</a:t>
            </a:r>
            <a:endParaRPr lang="en-US" sz="1350" dirty="0"/>
          </a:p>
        </p:txBody>
      </p:sp>
      <p:pic>
        <p:nvPicPr>
          <p:cNvPr id="21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29329" y="4892941"/>
            <a:ext cx="1010586" cy="160453"/>
          </a:xfrm>
          <a:prstGeom prst="rect">
            <a:avLst/>
          </a:prstGeom>
        </p:spPr>
      </p:pic>
      <p:sp>
        <p:nvSpPr>
          <p:cNvPr id="22" name="Shape 19">
            <a:hlinkClick r:id="rId2" tooltip=""/>
          </p:cNvPr>
          <p:cNvSpPr/>
          <p:nvPr/>
        </p:nvSpPr>
        <p:spPr>
          <a:xfrm>
            <a:off x="8029329" y="4892941"/>
            <a:ext cx="1010586" cy="160453"/>
          </a:xfrm>
          <a:prstGeom prst="rect">
            <a:avLst/>
          </a:prstGeom>
          <a:solidFill>
            <a:srgbClr val="FFFFFF">
              <a:alpha val="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2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42900" y="342900"/>
            <a:ext cx="8472488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700"/>
              </a:lnSpc>
              <a:buNone/>
            </a:pPr>
            <a:r>
              <a:rPr lang="en-US" sz="2700" b="1" dirty="0">
                <a:solidFill>
                  <a:srgbClr val="003C30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Ihr Weg zur Integration: Eine dreiphasige Implementierungsreise</a:t>
            </a:r>
            <a:endParaRPr lang="en-US" sz="2700" dirty="0"/>
          </a:p>
        </p:txBody>
      </p:sp>
      <p:sp>
        <p:nvSpPr>
          <p:cNvPr id="3" name="Text 1"/>
          <p:cNvSpPr/>
          <p:nvPr/>
        </p:nvSpPr>
        <p:spPr>
          <a:xfrm>
            <a:off x="685800" y="2314575"/>
            <a:ext cx="7772400" cy="57150"/>
          </a:xfrm>
          <a:prstGeom prst="roundRect">
            <a:avLst>
              <a:gd name="adj" fmla="val 50000"/>
            </a:avLst>
          </a:prstGeom>
          <a:solidFill>
            <a:srgbClr val="D9E5E4"/>
          </a:solid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4" name="Text 2"/>
          <p:cNvSpPr/>
          <p:nvPr/>
        </p:nvSpPr>
        <p:spPr>
          <a:xfrm>
            <a:off x="8715375" y="4600575"/>
            <a:ext cx="160115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1575"/>
              </a:lnSpc>
              <a:buNone/>
            </a:pPr>
            <a:r>
              <a:rPr lang="en-US" sz="1130" dirty="0">
                <a:solidFill>
                  <a:srgbClr val="003C2F">
                    <a:alpha val="40000"/>
                  </a:srgbClr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6</a:t>
            </a:r>
            <a:pPr indent="0" marL="0">
              <a:lnSpc>
                <a:spcPts val="1575"/>
              </a:lnSpc>
              <a:buNone/>
            </a:pPr>
            <a:endParaRPr lang="en-US" sz="1130" dirty="0"/>
          </a:p>
        </p:txBody>
      </p:sp>
      <p:sp>
        <p:nvSpPr>
          <p:cNvPr id="5" name="Text 3"/>
          <p:cNvSpPr/>
          <p:nvPr/>
        </p:nvSpPr>
        <p:spPr>
          <a:xfrm>
            <a:off x="1657350" y="2171700"/>
            <a:ext cx="342900" cy="342900"/>
          </a:xfrm>
          <a:prstGeom prst="roundRect">
            <a:avLst>
              <a:gd name="adj" fmla="val 50000"/>
            </a:avLst>
          </a:prstGeom>
          <a:solidFill>
            <a:srgbClr val="003C30"/>
          </a:solidFill>
          <a:ln w="101600">
            <a:solidFill>
              <a:srgbClr val="F2F8F8"/>
            </a:solidFill>
          </a:ln>
          <a:effectLst>
            <a:outerShdw sx="100000" sy="100000" kx="0" ky="0" algn="bl" rotWithShape="0" blurRad="76200" dist="50800" dir="5400000">
              <a:srgbClr val="000000">
                <a:alpha val="7000"/>
              </a:srgbClr>
            </a:outerShdw>
          </a:effectLst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6" name="Text 4"/>
          <p:cNvSpPr/>
          <p:nvPr/>
        </p:nvSpPr>
        <p:spPr>
          <a:xfrm>
            <a:off x="4400550" y="2171700"/>
            <a:ext cx="342900" cy="342900"/>
          </a:xfrm>
          <a:prstGeom prst="roundRect">
            <a:avLst>
              <a:gd name="adj" fmla="val 50000"/>
            </a:avLst>
          </a:prstGeom>
          <a:solidFill>
            <a:srgbClr val="003C30"/>
          </a:solidFill>
          <a:ln w="101600">
            <a:solidFill>
              <a:srgbClr val="F2F8F8"/>
            </a:solidFill>
          </a:ln>
          <a:effectLst>
            <a:outerShdw sx="100000" sy="100000" kx="0" ky="0" algn="bl" rotWithShape="0" blurRad="76200" dist="50800" dir="5400000">
              <a:srgbClr val="000000">
                <a:alpha val="7000"/>
              </a:srgbClr>
            </a:outerShdw>
          </a:effectLst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7" name="Text 5"/>
          <p:cNvSpPr/>
          <p:nvPr/>
        </p:nvSpPr>
        <p:spPr>
          <a:xfrm>
            <a:off x="7143750" y="2171700"/>
            <a:ext cx="342900" cy="342900"/>
          </a:xfrm>
          <a:prstGeom prst="roundRect">
            <a:avLst>
              <a:gd name="adj" fmla="val 50000"/>
            </a:avLst>
          </a:prstGeom>
          <a:solidFill>
            <a:srgbClr val="003C30"/>
          </a:solidFill>
          <a:ln w="101600">
            <a:solidFill>
              <a:srgbClr val="F2F8F8"/>
            </a:solidFill>
          </a:ln>
          <a:effectLst>
            <a:outerShdw sx="100000" sy="100000" kx="0" ky="0" algn="bl" rotWithShape="0" blurRad="76200" dist="50800" dir="5400000">
              <a:srgbClr val="000000">
                <a:alpha val="7000"/>
              </a:srgbClr>
            </a:outerShdw>
          </a:effectLst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8" name="Text 6"/>
          <p:cNvSpPr/>
          <p:nvPr/>
        </p:nvSpPr>
        <p:spPr>
          <a:xfrm>
            <a:off x="1800225" y="2314575"/>
            <a:ext cx="57150" cy="57150"/>
          </a:xfrm>
          <a:prstGeom prst="roundRect">
            <a:avLst>
              <a:gd name="adj" fmla="val 50000"/>
            </a:avLst>
          </a:prstGeom>
          <a:solidFill>
            <a:srgbClr val="EFFF3D"/>
          </a:solid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9" name="Text 7"/>
          <p:cNvSpPr/>
          <p:nvPr/>
        </p:nvSpPr>
        <p:spPr>
          <a:xfrm>
            <a:off x="685800" y="2743200"/>
            <a:ext cx="2314575" cy="2571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buNone/>
            </a:pPr>
            <a:r>
              <a:rPr lang="en-US" sz="1690" b="1" dirty="0">
                <a:solidFill>
                  <a:srgbClr val="003C30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2024</a:t>
            </a:r>
            <a:endParaRPr lang="en-US" sz="1690" dirty="0"/>
          </a:p>
        </p:txBody>
      </p:sp>
      <p:sp>
        <p:nvSpPr>
          <p:cNvPr id="10" name="Text 8"/>
          <p:cNvSpPr/>
          <p:nvPr/>
        </p:nvSpPr>
        <p:spPr>
          <a:xfrm>
            <a:off x="685800" y="3114675"/>
            <a:ext cx="2314575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575"/>
              </a:lnSpc>
              <a:buNone/>
            </a:pPr>
            <a:r>
              <a:rPr lang="en-US" sz="1130" b="1" dirty="0">
                <a:solidFill>
                  <a:srgbClr val="003C30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Audit &amp; Auswahl</a:t>
            </a:r>
            <a:endParaRPr lang="en-US" sz="1130" dirty="0"/>
          </a:p>
        </p:txBody>
      </p:sp>
      <p:sp>
        <p:nvSpPr>
          <p:cNvPr id="11" name="Text 9"/>
          <p:cNvSpPr/>
          <p:nvPr/>
        </p:nvSpPr>
        <p:spPr>
          <a:xfrm>
            <a:off x="685800" y="3400425"/>
            <a:ext cx="2300288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350"/>
              </a:lnSpc>
              <a:buNone/>
            </a:pPr>
            <a:r>
              <a:rPr lang="en-US" sz="900" dirty="0">
                <a:solidFill>
                  <a:srgbClr val="003C30">
                    <a:alpha val="70000"/>
                  </a:srgbClr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Detaillierte </a:t>
            </a:r>
            <a:pPr algn="ctr" indent="0" marL="0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003C30">
                    <a:alpha val="70000"/>
                  </a:srgbClr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Datenprüfung</a:t>
            </a:r>
            <a:pPr algn="ctr" indent="0" marL="0">
              <a:lnSpc>
                <a:spcPts val="1350"/>
              </a:lnSpc>
              <a:buNone/>
            </a:pPr>
            <a:r>
              <a:rPr lang="en-US" sz="900" dirty="0">
                <a:solidFill>
                  <a:srgbClr val="003C30">
                    <a:alpha val="70000"/>
                  </a:srgbClr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und Auswahl der passenden KI-Werkzeuge, die spezifisch auf die Anforderungen mittelständischer Strukturen zugeschnitten sind.</a:t>
            </a:r>
            <a:endParaRPr lang="en-US" sz="900" dirty="0"/>
          </a:p>
        </p:txBody>
      </p:sp>
      <p:sp>
        <p:nvSpPr>
          <p:cNvPr id="12" name="Text 10"/>
          <p:cNvSpPr/>
          <p:nvPr/>
        </p:nvSpPr>
        <p:spPr>
          <a:xfrm>
            <a:off x="4543425" y="2314575"/>
            <a:ext cx="57150" cy="57150"/>
          </a:xfrm>
          <a:prstGeom prst="roundRect">
            <a:avLst>
              <a:gd name="adj" fmla="val 50000"/>
            </a:avLst>
          </a:prstGeom>
          <a:solidFill>
            <a:srgbClr val="EFFF3D"/>
          </a:solid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13" name="Text 11"/>
          <p:cNvSpPr/>
          <p:nvPr/>
        </p:nvSpPr>
        <p:spPr>
          <a:xfrm>
            <a:off x="3429000" y="2743200"/>
            <a:ext cx="2314575" cy="2571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buNone/>
            </a:pPr>
            <a:r>
              <a:rPr lang="en-US" sz="1690" b="1" dirty="0">
                <a:solidFill>
                  <a:srgbClr val="003C30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2025</a:t>
            </a:r>
            <a:endParaRPr lang="en-US" sz="1690" dirty="0"/>
          </a:p>
        </p:txBody>
      </p:sp>
      <p:sp>
        <p:nvSpPr>
          <p:cNvPr id="14" name="Text 12"/>
          <p:cNvSpPr/>
          <p:nvPr/>
        </p:nvSpPr>
        <p:spPr>
          <a:xfrm>
            <a:off x="3429000" y="3114675"/>
            <a:ext cx="2314575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575"/>
              </a:lnSpc>
              <a:buNone/>
            </a:pPr>
            <a:r>
              <a:rPr lang="en-US" sz="1130" b="1" dirty="0">
                <a:solidFill>
                  <a:srgbClr val="003C30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Automatisierung</a:t>
            </a:r>
            <a:endParaRPr lang="en-US" sz="1130" dirty="0"/>
          </a:p>
        </p:txBody>
      </p:sp>
      <p:sp>
        <p:nvSpPr>
          <p:cNvPr id="15" name="Text 13"/>
          <p:cNvSpPr/>
          <p:nvPr/>
        </p:nvSpPr>
        <p:spPr>
          <a:xfrm>
            <a:off x="3429000" y="3400425"/>
            <a:ext cx="2300288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350"/>
              </a:lnSpc>
              <a:buNone/>
            </a:pPr>
            <a:r>
              <a:rPr lang="en-US" sz="900" dirty="0">
                <a:solidFill>
                  <a:srgbClr val="003C30">
                    <a:alpha val="70000"/>
                  </a:srgbClr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Implementierung der Kernsysteme zur </a:t>
            </a:r>
            <a:pPr algn="ctr" indent="0" marL="0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003C30">
                    <a:alpha val="70000"/>
                  </a:srgbClr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vollständigen Automatisierung</a:t>
            </a:r>
            <a:pPr algn="ctr" indent="0" marL="0">
              <a:lnSpc>
                <a:spcPts val="1350"/>
              </a:lnSpc>
              <a:buNone/>
            </a:pPr>
            <a:r>
              <a:rPr lang="en-US" sz="900" dirty="0">
                <a:solidFill>
                  <a:srgbClr val="003C30">
                    <a:alpha val="70000"/>
                  </a:srgbClr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von Standardprozessen und Aufbau der internen KI-Kompetenz im Marketingteam.</a:t>
            </a:r>
            <a:endParaRPr lang="en-US" sz="900" dirty="0"/>
          </a:p>
        </p:txBody>
      </p:sp>
      <p:sp>
        <p:nvSpPr>
          <p:cNvPr id="16" name="Text 14"/>
          <p:cNvSpPr/>
          <p:nvPr/>
        </p:nvSpPr>
        <p:spPr>
          <a:xfrm>
            <a:off x="7286625" y="2314575"/>
            <a:ext cx="57150" cy="57150"/>
          </a:xfrm>
          <a:prstGeom prst="roundRect">
            <a:avLst>
              <a:gd name="adj" fmla="val 50000"/>
            </a:avLst>
          </a:prstGeom>
          <a:solidFill>
            <a:srgbClr val="EFFF3D"/>
          </a:solid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17" name="Text 15"/>
          <p:cNvSpPr/>
          <p:nvPr/>
        </p:nvSpPr>
        <p:spPr>
          <a:xfrm>
            <a:off x="6172200" y="2743200"/>
            <a:ext cx="2314575" cy="2571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buNone/>
            </a:pPr>
            <a:r>
              <a:rPr lang="en-US" sz="1690" b="1" dirty="0">
                <a:solidFill>
                  <a:srgbClr val="003C30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2026</a:t>
            </a:r>
            <a:endParaRPr lang="en-US" sz="1690" dirty="0"/>
          </a:p>
        </p:txBody>
      </p:sp>
      <p:sp>
        <p:nvSpPr>
          <p:cNvPr id="18" name="Text 16"/>
          <p:cNvSpPr/>
          <p:nvPr/>
        </p:nvSpPr>
        <p:spPr>
          <a:xfrm>
            <a:off x="6172200" y="3114675"/>
            <a:ext cx="2314575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575"/>
              </a:lnSpc>
              <a:buNone/>
            </a:pPr>
            <a:r>
              <a:rPr lang="en-US" sz="1130" b="1" dirty="0">
                <a:solidFill>
                  <a:srgbClr val="003C30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Autonome Optimierung</a:t>
            </a:r>
            <a:endParaRPr lang="en-US" sz="1130" dirty="0"/>
          </a:p>
        </p:txBody>
      </p:sp>
      <p:sp>
        <p:nvSpPr>
          <p:cNvPr id="19" name="Text 17"/>
          <p:cNvSpPr/>
          <p:nvPr/>
        </p:nvSpPr>
        <p:spPr>
          <a:xfrm>
            <a:off x="6172200" y="3400425"/>
            <a:ext cx="2300288" cy="857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350"/>
              </a:lnSpc>
              <a:buNone/>
            </a:pPr>
            <a:r>
              <a:rPr lang="en-US" sz="900" dirty="0">
                <a:solidFill>
                  <a:srgbClr val="003C30">
                    <a:alpha val="70000"/>
                  </a:srgbClr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Übergang zum </a:t>
            </a:r>
            <a:pPr algn="ctr" indent="0" marL="0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003C30">
                    <a:alpha val="70000"/>
                  </a:srgbClr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autonomen Kampagnenmanagement</a:t>
            </a:r>
            <a:pPr algn="ctr" indent="0" marL="0">
              <a:lnSpc>
                <a:spcPts val="1350"/>
              </a:lnSpc>
              <a:buNone/>
            </a:pPr>
            <a:r>
              <a:rPr lang="en-US" sz="900" dirty="0">
                <a:solidFill>
                  <a:srgbClr val="003C30">
                    <a:alpha val="70000"/>
                  </a:srgbClr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, bei dem KI-Systeme eigenständig Optimierungsvorschläge generieren und die Marktrelevanz sichern.</a:t>
            </a:r>
            <a:endParaRPr lang="en-US" sz="900" dirty="0"/>
          </a:p>
        </p:txBody>
      </p:sp>
      <p:pic>
        <p:nvPicPr>
          <p:cNvPr id="20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29329" y="4892941"/>
            <a:ext cx="1010586" cy="160453"/>
          </a:xfrm>
          <a:prstGeom prst="rect">
            <a:avLst/>
          </a:prstGeom>
        </p:spPr>
      </p:pic>
      <p:sp>
        <p:nvSpPr>
          <p:cNvPr id="21" name="Shape 18">
            <a:hlinkClick r:id="rId2" tooltip=""/>
          </p:cNvPr>
          <p:cNvSpPr/>
          <p:nvPr/>
        </p:nvSpPr>
        <p:spPr>
          <a:xfrm>
            <a:off x="8029329" y="4892941"/>
            <a:ext cx="1010586" cy="160453"/>
          </a:xfrm>
          <a:prstGeom prst="rect">
            <a:avLst/>
          </a:prstGeom>
          <a:solidFill>
            <a:srgbClr val="FFFFFF">
              <a:alpha val="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003C3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>
            <a:alphaModFix amt="20000"/>
          </a:blip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711660" y="4600575"/>
            <a:ext cx="143160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575"/>
              </a:lnSpc>
              <a:buNone/>
            </a:pPr>
            <a:r>
              <a:rPr lang="en-US" sz="1130" dirty="0">
                <a:solidFill>
                  <a:srgbClr val="FFFFFF">
                    <a:alpha val="60000"/>
                  </a:srgbClr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7</a:t>
            </a:r>
            <a:pPr algn="ctr" indent="0" marL="0">
              <a:lnSpc>
                <a:spcPts val="1575"/>
              </a:lnSpc>
              <a:buNone/>
            </a:pPr>
            <a:endParaRPr lang="en-US" sz="1130" dirty="0"/>
          </a:p>
        </p:txBody>
      </p:sp>
      <p:sp>
        <p:nvSpPr>
          <p:cNvPr id="4" name="Text 1"/>
          <p:cNvSpPr/>
          <p:nvPr/>
        </p:nvSpPr>
        <p:spPr>
          <a:xfrm>
            <a:off x="3850481" y="757238"/>
            <a:ext cx="1471613" cy="328613"/>
          </a:xfrm>
          <a:prstGeom prst="roundRect">
            <a:avLst>
              <a:gd name="adj" fmla="val 50000"/>
            </a:avLst>
          </a:prstGeom>
          <a:solidFill>
            <a:srgbClr val="185031"/>
          </a:solidFill>
          <a:ln w="12700">
            <a:solidFill>
              <a:srgbClr val="EFFF3D"/>
            </a:solidFill>
          </a:ln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5" name="Text 2"/>
          <p:cNvSpPr/>
          <p:nvPr/>
        </p:nvSpPr>
        <p:spPr>
          <a:xfrm>
            <a:off x="914400" y="1428750"/>
            <a:ext cx="7329488" cy="26789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4219"/>
              </a:lnSpc>
              <a:buNone/>
            </a:pPr>
            <a:r>
              <a:rPr lang="en-US" sz="3380" dirty="0">
                <a:solidFill>
                  <a:srgbClr val="FFFFFF"/>
                </a:solidFill>
                <a:latin typeface="Manrope Black" pitchFamily="34" charset="0"/>
                <a:ea typeface="Manrope Black" pitchFamily="34" charset="-122"/>
                <a:cs typeface="Manrope Black" pitchFamily="34" charset="-120"/>
              </a:rPr>
              <a:t>KI ist kein optionales Extra mehr, sondern die Voraussetzung, um größere Wettbewerber durch Schnelligkeit und Präzision zu übertreffen.</a:t>
            </a:r>
            <a:endParaRPr lang="en-US" sz="3380" dirty="0"/>
          </a:p>
        </p:txBody>
      </p:sp>
      <p:sp>
        <p:nvSpPr>
          <p:cNvPr id="6" name="Text 3"/>
          <p:cNvSpPr/>
          <p:nvPr/>
        </p:nvSpPr>
        <p:spPr>
          <a:xfrm>
            <a:off x="4229100" y="4336256"/>
            <a:ext cx="685800" cy="57150"/>
          </a:xfrm>
          <a:prstGeom prst="roundRect">
            <a:avLst>
              <a:gd name="adj" fmla="val 50000"/>
            </a:avLst>
          </a:prstGeom>
          <a:solidFill>
            <a:srgbClr val="EFFF3D"/>
          </a:solid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7" name="Text 4"/>
          <p:cNvSpPr/>
          <p:nvPr/>
        </p:nvSpPr>
        <p:spPr>
          <a:xfrm>
            <a:off x="3841517" y="757238"/>
            <a:ext cx="1489541" cy="328613"/>
          </a:xfrm>
          <a:prstGeom prst="rect">
            <a:avLst/>
          </a:prstGeom>
          <a:noFill/>
          <a:ln/>
        </p:spPr>
        <p:txBody>
          <a:bodyPr wrap="square" lIns="171450" tIns="57150" rIns="171450" bIns="57150" rtlCol="0" anchor="t"/>
          <a:lstStyle/>
          <a:p>
            <a:pPr algn="ctr" indent="0" marL="0">
              <a:lnSpc>
                <a:spcPts val="1579"/>
              </a:lnSpc>
              <a:buNone/>
            </a:pPr>
            <a:r>
              <a:rPr lang="en-US" sz="1010" b="1" spc="100" kern="0" dirty="0">
                <a:solidFill>
                  <a:srgbClr val="EFFF3D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KEY TAKEAWAY</a:t>
            </a:r>
            <a:endParaRPr lang="en-US" sz="1010" dirty="0"/>
          </a:p>
        </p:txBody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9329" y="4892941"/>
            <a:ext cx="1010586" cy="160453"/>
          </a:xfrm>
          <a:prstGeom prst="rect">
            <a:avLst/>
          </a:prstGeom>
        </p:spPr>
      </p:pic>
      <p:sp>
        <p:nvSpPr>
          <p:cNvPr id="9" name="Shape 5">
            <a:hlinkClick r:id="rId3" tooltip=""/>
          </p:cNvPr>
          <p:cNvSpPr/>
          <p:nvPr/>
        </p:nvSpPr>
        <p:spPr>
          <a:xfrm>
            <a:off x="8029329" y="4892941"/>
            <a:ext cx="1010586" cy="160453"/>
          </a:xfrm>
          <a:prstGeom prst="rect">
            <a:avLst/>
          </a:prstGeom>
          <a:solidFill>
            <a:srgbClr val="FFFFFF">
              <a:alpha val="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2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42900" y="864394"/>
            <a:ext cx="8472488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700"/>
              </a:lnSpc>
              <a:buNone/>
            </a:pPr>
            <a:r>
              <a:rPr lang="en-US" sz="2700" b="1" dirty="0">
                <a:solidFill>
                  <a:srgbClr val="003C30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Bereit zur Transformation: Expertenunterstützung und nächste Schritte</a:t>
            </a:r>
            <a:endParaRPr lang="en-US" sz="2700" dirty="0"/>
          </a:p>
        </p:txBody>
      </p:sp>
      <p:sp>
        <p:nvSpPr>
          <p:cNvPr id="3" name="Text 1"/>
          <p:cNvSpPr/>
          <p:nvPr/>
        </p:nvSpPr>
        <p:spPr>
          <a:xfrm>
            <a:off x="3101164" y="1664494"/>
            <a:ext cx="2977392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795"/>
              </a:lnSpc>
              <a:buNone/>
            </a:pPr>
            <a:r>
              <a:rPr lang="en-US" sz="1350" dirty="0">
                <a:solidFill>
                  <a:srgbClr val="003C30">
                    <a:alpha val="60000"/>
                  </a:srgbClr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Kontaktieren Sie uns für Ihre KI-Reise</a:t>
            </a:r>
            <a:endParaRPr lang="en-US" sz="1350" dirty="0"/>
          </a:p>
        </p:txBody>
      </p:sp>
      <p:sp>
        <p:nvSpPr>
          <p:cNvPr id="4" name="Text 2"/>
          <p:cNvSpPr/>
          <p:nvPr/>
        </p:nvSpPr>
        <p:spPr>
          <a:xfrm>
            <a:off x="8715375" y="4600575"/>
            <a:ext cx="154352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1575"/>
              </a:lnSpc>
              <a:buNone/>
            </a:pPr>
            <a:r>
              <a:rPr lang="en-US" sz="1130" dirty="0">
                <a:solidFill>
                  <a:srgbClr val="003C2F">
                    <a:alpha val="40000"/>
                  </a:srgbClr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8</a:t>
            </a:r>
            <a:pPr indent="0" marL="0">
              <a:lnSpc>
                <a:spcPts val="1575"/>
              </a:lnSpc>
              <a:buNone/>
            </a:pPr>
            <a:endParaRPr lang="en-US" sz="1130" dirty="0"/>
          </a:p>
        </p:txBody>
      </p:sp>
      <p:sp>
        <p:nvSpPr>
          <p:cNvPr id="5" name="Text 3"/>
          <p:cNvSpPr/>
          <p:nvPr/>
        </p:nvSpPr>
        <p:spPr>
          <a:xfrm>
            <a:off x="457200" y="2350294"/>
            <a:ext cx="2593181" cy="1928813"/>
          </a:xfrm>
          <a:prstGeom prst="roundRect">
            <a:avLst>
              <a:gd name="adj" fmla="val 14815"/>
            </a:avLst>
          </a:prstGeom>
          <a:solidFill>
            <a:srgbClr val="FFFFFF"/>
          </a:solidFill>
          <a:ln w="12700">
            <a:solidFill>
              <a:srgbClr val="E6EEED"/>
            </a:solidFill>
          </a:ln>
          <a:effectLst>
            <a:outerShdw sx="100000" sy="100000" kx="0" ky="0" algn="bl" rotWithShape="0" blurRad="139700" dist="101600" dir="5400000">
              <a:srgbClr val="000000">
                <a:alpha val="7000"/>
              </a:srgbClr>
            </a:outerShdw>
          </a:effectLst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6" name="Text 4"/>
          <p:cNvSpPr/>
          <p:nvPr/>
        </p:nvSpPr>
        <p:spPr>
          <a:xfrm>
            <a:off x="3278981" y="2350294"/>
            <a:ext cx="2593181" cy="1928813"/>
          </a:xfrm>
          <a:prstGeom prst="roundRect">
            <a:avLst>
              <a:gd name="adj" fmla="val 14815"/>
            </a:avLst>
          </a:prstGeom>
          <a:solidFill>
            <a:srgbClr val="003C30"/>
          </a:solidFill>
          <a:ln/>
          <a:effectLst>
            <a:outerShdw sx="100000" sy="100000" kx="0" ky="0" algn="bl" rotWithShape="0" blurRad="139700" dist="101600" dir="5400000">
              <a:srgbClr val="000000">
                <a:alpha val="7000"/>
              </a:srgbClr>
            </a:outerShdw>
          </a:effectLst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7" name="Text 5"/>
          <p:cNvSpPr/>
          <p:nvPr/>
        </p:nvSpPr>
        <p:spPr>
          <a:xfrm>
            <a:off x="6093619" y="2350294"/>
            <a:ext cx="2593181" cy="1928813"/>
          </a:xfrm>
          <a:prstGeom prst="roundRect">
            <a:avLst>
              <a:gd name="adj" fmla="val 14815"/>
            </a:avLst>
          </a:prstGeom>
          <a:solidFill>
            <a:srgbClr val="FFFFFF"/>
          </a:solidFill>
          <a:ln w="12700">
            <a:solidFill>
              <a:srgbClr val="E6EEED"/>
            </a:solidFill>
          </a:ln>
          <a:effectLst>
            <a:outerShdw sx="100000" sy="100000" kx="0" ky="0" algn="bl" rotWithShape="0" blurRad="139700" dist="101600" dir="5400000">
              <a:srgbClr val="000000">
                <a:alpha val="7000"/>
              </a:srgbClr>
            </a:outerShdw>
          </a:effectLst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8" name="Text 6"/>
          <p:cNvSpPr/>
          <p:nvPr/>
        </p:nvSpPr>
        <p:spPr>
          <a:xfrm>
            <a:off x="1521619" y="2643187"/>
            <a:ext cx="457200" cy="457200"/>
          </a:xfrm>
          <a:prstGeom prst="roundRect">
            <a:avLst>
              <a:gd name="adj" fmla="val 25000"/>
            </a:avLst>
          </a:prstGeom>
          <a:solidFill>
            <a:srgbClr val="003C30"/>
          </a:solid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9" name="Text 7"/>
          <p:cNvSpPr/>
          <p:nvPr/>
        </p:nvSpPr>
        <p:spPr>
          <a:xfrm>
            <a:off x="1382281" y="3271838"/>
            <a:ext cx="771595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575"/>
              </a:lnSpc>
              <a:buNone/>
            </a:pPr>
            <a:r>
              <a:rPr lang="en-US" sz="1130" b="1" spc="110" kern="0" dirty="0">
                <a:solidFill>
                  <a:srgbClr val="003C2F">
                    <a:alpha val="40000"/>
                  </a:srgbClr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TELEFON</a:t>
            </a:r>
            <a:endParaRPr lang="en-US" sz="1130" dirty="0"/>
          </a:p>
        </p:txBody>
      </p:sp>
      <p:sp>
        <p:nvSpPr>
          <p:cNvPr id="10" name="Text 8"/>
          <p:cNvSpPr/>
          <p:nvPr/>
        </p:nvSpPr>
        <p:spPr>
          <a:xfrm>
            <a:off x="866795" y="3529013"/>
            <a:ext cx="1802567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795"/>
              </a:lnSpc>
              <a:buNone/>
            </a:pPr>
            <a:r>
              <a:rPr lang="en-US" sz="1350" dirty="0">
                <a:solidFill>
                  <a:srgbClr val="003C30"/>
                </a:solidFill>
                <a:latin typeface="Manrope Black" pitchFamily="34" charset="0"/>
                <a:ea typeface="Manrope Black" pitchFamily="34" charset="-122"/>
                <a:cs typeface="Manrope Black" pitchFamily="34" charset="-120"/>
              </a:rPr>
              <a:t>[+49 (0) 123 456789]</a:t>
            </a:r>
            <a:endParaRPr lang="en-US" sz="1350" dirty="0"/>
          </a:p>
        </p:txBody>
      </p:sp>
      <p:sp>
        <p:nvSpPr>
          <p:cNvPr id="11" name="Text 9"/>
          <p:cNvSpPr/>
          <p:nvPr/>
        </p:nvSpPr>
        <p:spPr>
          <a:xfrm>
            <a:off x="4343400" y="2636044"/>
            <a:ext cx="457200" cy="457200"/>
          </a:xfrm>
          <a:prstGeom prst="roundRect">
            <a:avLst>
              <a:gd name="adj" fmla="val 25000"/>
            </a:avLst>
          </a:prstGeom>
          <a:solidFill>
            <a:srgbClr val="EFFF3D"/>
          </a:solid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12" name="Text 10"/>
          <p:cNvSpPr/>
          <p:nvPr/>
        </p:nvSpPr>
        <p:spPr>
          <a:xfrm>
            <a:off x="4279500" y="3264694"/>
            <a:ext cx="620719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575"/>
              </a:lnSpc>
              <a:buNone/>
            </a:pPr>
            <a:r>
              <a:rPr lang="en-US" sz="1130" b="1" spc="110" kern="0" dirty="0">
                <a:solidFill>
                  <a:srgbClr val="FFFFFF">
                    <a:alpha val="40000"/>
                  </a:srgbClr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E-MAIL</a:t>
            </a:r>
            <a:endParaRPr lang="en-US" sz="1130" dirty="0"/>
          </a:p>
        </p:txBody>
      </p:sp>
      <p:sp>
        <p:nvSpPr>
          <p:cNvPr id="13" name="Text 11"/>
          <p:cNvSpPr/>
          <p:nvPr/>
        </p:nvSpPr>
        <p:spPr>
          <a:xfrm>
            <a:off x="3564731" y="3521869"/>
            <a:ext cx="2035969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795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Manrope Black" pitchFamily="34" charset="0"/>
                <a:ea typeface="Manrope Black" pitchFamily="34" charset="-122"/>
                <a:cs typeface="Manrope Black" pitchFamily="34" charset="-120"/>
              </a:rPr>
              <a:t>[beratung@ki-marketing.de]</a:t>
            </a:r>
            <a:endParaRPr lang="en-US" sz="1350" dirty="0"/>
          </a:p>
        </p:txBody>
      </p:sp>
      <p:sp>
        <p:nvSpPr>
          <p:cNvPr id="14" name="Text 12"/>
          <p:cNvSpPr/>
          <p:nvPr/>
        </p:nvSpPr>
        <p:spPr>
          <a:xfrm>
            <a:off x="7158038" y="2643187"/>
            <a:ext cx="457200" cy="457200"/>
          </a:xfrm>
          <a:prstGeom prst="roundRect">
            <a:avLst>
              <a:gd name="adj" fmla="val 25000"/>
            </a:avLst>
          </a:prstGeom>
          <a:solidFill>
            <a:srgbClr val="003C30"/>
          </a:solidFill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15" name="Text 13"/>
          <p:cNvSpPr/>
          <p:nvPr/>
        </p:nvSpPr>
        <p:spPr>
          <a:xfrm>
            <a:off x="6968300" y="3271838"/>
            <a:ext cx="872393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575"/>
              </a:lnSpc>
              <a:buNone/>
            </a:pPr>
            <a:r>
              <a:rPr lang="en-US" sz="1130" b="1" spc="110" kern="0" dirty="0">
                <a:solidFill>
                  <a:srgbClr val="003C2F">
                    <a:alpha val="40000"/>
                  </a:srgbClr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WEBSEITE</a:t>
            </a:r>
            <a:endParaRPr lang="en-US" sz="1130" dirty="0"/>
          </a:p>
        </p:txBody>
      </p:sp>
      <p:sp>
        <p:nvSpPr>
          <p:cNvPr id="16" name="Text 14"/>
          <p:cNvSpPr/>
          <p:nvPr/>
        </p:nvSpPr>
        <p:spPr>
          <a:xfrm>
            <a:off x="6386513" y="3529013"/>
            <a:ext cx="2021681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795"/>
              </a:lnSpc>
              <a:buNone/>
            </a:pPr>
            <a:r>
              <a:rPr lang="en-US" sz="1350" dirty="0">
                <a:solidFill>
                  <a:srgbClr val="003C30"/>
                </a:solidFill>
                <a:latin typeface="Manrope Black" pitchFamily="34" charset="0"/>
                <a:ea typeface="Manrope Black" pitchFamily="34" charset="-122"/>
                <a:cs typeface="Manrope Black" pitchFamily="34" charset="-120"/>
              </a:rPr>
              <a:t>[www.mittelstand-ki-erfolg.de]</a:t>
            </a:r>
            <a:endParaRPr lang="en-US" sz="1350" dirty="0"/>
          </a:p>
        </p:txBody>
      </p:sp>
      <p:pic>
        <p:nvPicPr>
          <p:cNvPr id="17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35919" y="2757488"/>
            <a:ext cx="228600" cy="228600"/>
          </a:xfrm>
          <a:prstGeom prst="rect">
            <a:avLst/>
          </a:prstGeom>
        </p:spPr>
      </p:pic>
      <p:pic>
        <p:nvPicPr>
          <p:cNvPr id="1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7700" y="2750344"/>
            <a:ext cx="228600" cy="228600"/>
          </a:xfrm>
          <a:prstGeom prst="rect">
            <a:avLst/>
          </a:prstGeom>
        </p:spPr>
      </p:pic>
      <p:pic>
        <p:nvPicPr>
          <p:cNvPr id="1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2338" y="2757488"/>
            <a:ext cx="228600" cy="228600"/>
          </a:xfrm>
          <a:prstGeom prst="rect">
            <a:avLst/>
          </a:prstGeom>
        </p:spPr>
      </p:pic>
      <p:pic>
        <p:nvPicPr>
          <p:cNvPr id="2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329" y="4892941"/>
            <a:ext cx="1010586" cy="160453"/>
          </a:xfrm>
          <a:prstGeom prst="rect">
            <a:avLst/>
          </a:prstGeom>
        </p:spPr>
      </p:pic>
      <p:sp>
        <p:nvSpPr>
          <p:cNvPr id="21" name="Shape 15">
            <a:hlinkClick r:id="rId5" tooltip=""/>
          </p:cNvPr>
          <p:cNvSpPr/>
          <p:nvPr/>
        </p:nvSpPr>
        <p:spPr>
          <a:xfrm>
            <a:off x="8029329" y="4892941"/>
            <a:ext cx="1010586" cy="160453"/>
          </a:xfrm>
          <a:prstGeom prst="rect">
            <a:avLst/>
          </a:prstGeom>
          <a:solidFill>
            <a:srgbClr val="FFFFFF">
              <a:alpha val="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SlidesAI Simp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Manrope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Manrope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"Erstelle eine Präsentation: 5 Vorteile von KI im Marketing. Zielgruppe: Marketing-Manager im Mittelstand. 8 Folien. Pro</dc:title>
  <dc:subject>PptxGenJS Presentation</dc:subject>
  <dc:creator>SlidesAI</dc:creator>
  <cp:lastModifiedBy>SlidesAI</cp:lastModifiedBy>
  <cp:revision>1</cp:revision>
  <dcterms:created xsi:type="dcterms:W3CDTF">2026-04-25T04:47:21Z</dcterms:created>
  <dcterms:modified xsi:type="dcterms:W3CDTF">2026-04-25T04:47:21Z</dcterms:modified>
</cp:coreProperties>
</file>