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webp" ContentType="image/webp"/>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webp"/><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webp"/><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1367028" y="1404518"/>
            <a:ext cx="6696151" cy="3738982"/>
          </a:xfrm>
          <a:prstGeom prst="rect">
            <a:avLst/>
          </a:prstGeom>
          <a:noFill/>
          <a:ln/>
        </p:spPr>
        <p:txBody>
          <a:bodyPr wrap="square" lIns="0" tIns="0" rIns="0" bIns="0" rtlCol="0" anchor="t"/>
          <a:lstStyle/>
          <a:p>
            <a:pPr algn="ctr" indent="0" marL="0">
              <a:lnSpc>
                <a:spcPct val="96000"/>
              </a:lnSpc>
              <a:buNone/>
            </a:pPr>
            <a:r>
              <a:rPr lang="en-US" sz="3300" b="1" u="none" dirty="0">
                <a:solidFill>
                  <a:srgbClr val="000000"/>
                </a:solidFill>
                <a:latin typeface="Outfit" pitchFamily="34" charset="0"/>
                <a:ea typeface="Outfit" pitchFamily="34" charset="-122"/>
                <a:cs typeface="Outfit" pitchFamily="34" charset="-120"/>
              </a:rPr>
              <a:t>KI im Marketing</a:t>
            </a:r>
            <a:endParaRPr lang="en-US" sz="3300" dirty="0"/>
          </a:p>
        </p:txBody>
      </p:sp>
      <p:sp>
        <p:nvSpPr>
          <p:cNvPr id="3" name="Text 1"/>
          <p:cNvSpPr/>
          <p:nvPr/>
        </p:nvSpPr>
        <p:spPr>
          <a:xfrm>
            <a:off x="2000707" y="2986430"/>
            <a:ext cx="5429707" cy="2157070"/>
          </a:xfrm>
          <a:prstGeom prst="rect">
            <a:avLst/>
          </a:prstGeom>
          <a:noFill/>
          <a:ln/>
        </p:spPr>
        <p:txBody>
          <a:bodyPr wrap="square" lIns="0" tIns="0" rIns="0" bIns="0" rtlCol="0" anchor="t"/>
          <a:lstStyle/>
          <a:p>
            <a:pPr algn="ctr" indent="0" marL="0">
              <a:lnSpc>
                <a:spcPct val="104000"/>
              </a:lnSpc>
              <a:buNone/>
            </a:pPr>
            <a:r>
              <a:rPr lang="en-US" sz="1300" u="none" dirty="0">
                <a:solidFill>
                  <a:srgbClr val="666666"/>
                </a:solidFill>
                <a:latin typeface="Outfit" pitchFamily="34" charset="0"/>
                <a:ea typeface="Outfit" pitchFamily="34" charset="-122"/>
                <a:cs typeface="Outfit" pitchFamily="34" charset="-120"/>
              </a:rPr>
              <a:t>5 Vorteile für Marketing-Manager im Mittelstand</a:t>
            </a:r>
            <a:endParaRPr lang="en-US" sz="1300" dirty="0"/>
          </a:p>
        </p:txBody>
      </p:sp>
      <p:sp>
        <p:nvSpPr>
          <p:cNvPr id="4" name="Text 2"/>
          <p:cNvSpPr/>
          <p:nvPr/>
        </p:nvSpPr>
        <p:spPr>
          <a:xfrm>
            <a:off x="7132320" y="4777740"/>
            <a:ext cx="1828800" cy="274320"/>
          </a:xfrm>
          <a:prstGeom prst="rect">
            <a:avLst/>
          </a:prstGeom>
          <a:noFill/>
          <a:ln/>
        </p:spPr>
        <p:txBody>
          <a:bodyPr wrap="square" rtlCol="0" anchor="b"/>
          <a:lstStyle/>
          <a:p>
            <a:pPr algn="r" indent="0" marL="0">
              <a:buNone/>
            </a:pPr>
            <a:r>
              <a:rPr lang="en-US" sz="1000" dirty="0">
                <a:solidFill>
                  <a:srgbClr val="808080">
                    <a:alpha val="50000"/>
                  </a:srgbClr>
                </a:solidFill>
              </a:rPr>
              <a:t>Made with MagicSlides</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819302" y="694944"/>
            <a:ext cx="4934102" cy="4448556"/>
          </a:xfrm>
          <a:prstGeom prst="rect">
            <a:avLst/>
          </a:prstGeom>
          <a:noFill/>
          <a:ln/>
        </p:spPr>
        <p:txBody>
          <a:bodyPr wrap="square" lIns="0" tIns="0" rIns="0" bIns="0" rtlCol="0" anchor="t"/>
          <a:lstStyle/>
          <a:p>
            <a:pPr algn="l" indent="0" marL="0">
              <a:buNone/>
            </a:pPr>
            <a:r>
              <a:rPr lang="en-US" sz="2700" b="1" u="none" dirty="0">
                <a:solidFill>
                  <a:srgbClr val="000000"/>
                </a:solidFill>
                <a:latin typeface="Outfit" pitchFamily="34" charset="0"/>
                <a:ea typeface="Outfit" pitchFamily="34" charset="-122"/>
                <a:cs typeface="Outfit" pitchFamily="34" charset="-120"/>
              </a:rPr>
              <a:t>Warum KI im Marketing?</a:t>
            </a:r>
            <a:endParaRPr lang="en-US" sz="2700" dirty="0"/>
          </a:p>
        </p:txBody>
      </p:sp>
      <p:sp>
        <p:nvSpPr>
          <p:cNvPr id="3" name="Text 1"/>
          <p:cNvSpPr/>
          <p:nvPr/>
        </p:nvSpPr>
        <p:spPr>
          <a:xfrm>
            <a:off x="819302" y="1876349"/>
            <a:ext cx="4629607" cy="3267151"/>
          </a:xfrm>
          <a:prstGeom prst="rect">
            <a:avLst/>
          </a:prstGeom>
          <a:noFill/>
          <a:ln/>
        </p:spPr>
        <p:txBody>
          <a:bodyPr wrap="square" lIns="0" tIns="0" rIns="0" bIns="0" rtlCol="0" anchor="t"/>
          <a:lstStyle/>
          <a:p>
            <a:pPr algn="l" indent="0" marL="0">
              <a:lnSpc>
                <a:spcPct val="120000"/>
              </a:lnSpc>
              <a:buNone/>
            </a:pPr>
            <a:r>
              <a:rPr lang="en-US" sz="1200" u="none" dirty="0">
                <a:solidFill>
                  <a:srgbClr val="666666"/>
                </a:solidFill>
                <a:latin typeface="Outfit" pitchFamily="34" charset="0"/>
                <a:ea typeface="Outfit" pitchFamily="34" charset="-122"/>
                <a:cs typeface="Outfit" pitchFamily="34" charset="-120"/>
              </a:rPr>
              <a:t>Künstliche Intelligenz revolutioniert das Marketing, indem sie personalisierte Kundenerlebnisse einfacher und effizienter gestaltet. Für kleine und mittlere Unternehmen (KMU) bietet KI enorme Chancen, die Wettbewerbsfähigkeit zu stärken und Prozesse zu optimieren.</a:t>
            </a:r>
            <a:endParaRPr lang="en-US" sz="1200" dirty="0"/>
          </a:p>
        </p:txBody>
      </p:sp>
      <p:pic>
        <p:nvPicPr>
          <p:cNvPr id="4" name="Image 0" descr="preencoded.png">    </p:cNvPr>
          <p:cNvPicPr>
            <a:picLocks noChangeAspect="1"/>
          </p:cNvPicPr>
          <p:nvPr/>
        </p:nvPicPr>
        <p:blipFill>
          <a:blip r:embed="rId1"/>
          <a:srcRect l="0" r="0" t="0" b="0"/>
          <a:stretch/>
        </p:blipFill>
        <p:spPr>
          <a:xfrm>
            <a:off x="5309921" y="694944"/>
            <a:ext cx="3228746" cy="3782873"/>
          </a:xfrm>
          <a:prstGeom prst="rect">
            <a:avLst/>
          </a:prstGeom>
        </p:spPr>
      </p:pic>
      <p:pic>
        <p:nvPicPr>
          <p:cNvPr id="5" name="Image 1" descr="preencoded.png">    </p:cNvPr>
          <p:cNvPicPr>
            <a:picLocks noChangeAspect="1"/>
          </p:cNvPicPr>
          <p:nvPr/>
        </p:nvPicPr>
        <p:blipFill>
          <a:blip r:embed="rId2"/>
          <a:stretch>
            <a:fillRect/>
          </a:stretch>
        </p:blipFill>
        <p:spPr>
          <a:xfrm>
            <a:off x="6672377" y="4914900"/>
            <a:ext cx="2471623" cy="228600"/>
          </a:xfrm>
          <a:prstGeom prst="rect">
            <a:avLst/>
          </a:prstGeom>
        </p:spPr>
      </p:pic>
      <p:sp>
        <p:nvSpPr>
          <p:cNvPr id="6" name="Text 2"/>
          <p:cNvSpPr/>
          <p:nvPr/>
        </p:nvSpPr>
        <p:spPr>
          <a:xfrm>
            <a:off x="6669634" y="4914900"/>
            <a:ext cx="2762402" cy="228600"/>
          </a:xfrm>
          <a:prstGeom prst="rect">
            <a:avLst/>
          </a:prstGeom>
          <a:noFill/>
          <a:ln/>
        </p:spPr>
        <p:txBody>
          <a:bodyPr wrap="square" lIns="0" tIns="0" rIns="0" bIns="0" rtlCol="0" anchor="t"/>
          <a:lstStyle/>
          <a:p>
            <a:pPr algn="l" indent="0" marL="0">
              <a:lnSpc>
                <a:spcPct val="96000"/>
              </a:lnSpc>
              <a:buNone/>
            </a:pPr>
            <a:r>
              <a:rPr lang="en-US" sz="700" u="none" dirty="0">
                <a:solidFill>
                  <a:srgbClr val="000000"/>
                </a:solidFill>
                <a:latin typeface="Plus Jakarta Sans" pitchFamily="34" charset="0"/>
                <a:ea typeface="Plus Jakarta Sans" pitchFamily="34" charset="-122"/>
                <a:cs typeface="Plus Jakarta Sans" pitchFamily="34" charset="-120"/>
              </a:rPr>
              <a:t>source : https://www.heise-regioconcept...</a:t>
            </a:r>
            <a:endParaRPr lang="en-US" sz="700" dirty="0"/>
          </a:p>
        </p:txBody>
      </p:sp>
      <p:sp>
        <p:nvSpPr>
          <p:cNvPr id="7" name="Text 3"/>
          <p:cNvSpPr/>
          <p:nvPr/>
        </p:nvSpPr>
        <p:spPr>
          <a:xfrm>
            <a:off x="7132320" y="4777740"/>
            <a:ext cx="1828800" cy="274320"/>
          </a:xfrm>
          <a:prstGeom prst="rect">
            <a:avLst/>
          </a:prstGeom>
          <a:noFill/>
          <a:ln/>
        </p:spPr>
        <p:txBody>
          <a:bodyPr wrap="square" rtlCol="0" anchor="b"/>
          <a:lstStyle/>
          <a:p>
            <a:pPr algn="r" indent="0" marL="0">
              <a:buNone/>
            </a:pPr>
            <a:r>
              <a:rPr lang="en-US" sz="1000" dirty="0">
                <a:solidFill>
                  <a:srgbClr val="808080">
                    <a:alpha val="50000"/>
                  </a:srgbClr>
                </a:solidFill>
              </a:rPr>
              <a:t>Made with MagicSlides</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038905" y="680314"/>
            <a:ext cx="4858207" cy="4463186"/>
          </a:xfrm>
          <a:prstGeom prst="rect">
            <a:avLst/>
          </a:prstGeom>
          <a:noFill/>
          <a:ln/>
        </p:spPr>
        <p:txBody>
          <a:bodyPr wrap="square" lIns="0" tIns="0" rIns="0" bIns="0" rtlCol="0" anchor="t"/>
          <a:lstStyle/>
          <a:p>
            <a:pPr algn="r" indent="0" marL="0">
              <a:buNone/>
            </a:pPr>
            <a:r>
              <a:rPr lang="en-US" sz="2700" b="1" u="none" dirty="0">
                <a:solidFill>
                  <a:srgbClr val="000000"/>
                </a:solidFill>
                <a:latin typeface="Outfit" pitchFamily="34" charset="0"/>
                <a:ea typeface="Outfit" pitchFamily="34" charset="-122"/>
                <a:cs typeface="Outfit" pitchFamily="34" charset="-120"/>
              </a:rPr>
              <a:t>1. Effizienz &amp; Automatisierung</a:t>
            </a:r>
            <a:endParaRPr lang="en-US" sz="2700" dirty="0"/>
          </a:p>
        </p:txBody>
      </p:sp>
      <p:sp>
        <p:nvSpPr>
          <p:cNvPr id="3" name="Text 1"/>
          <p:cNvSpPr/>
          <p:nvPr/>
        </p:nvSpPr>
        <p:spPr>
          <a:xfrm>
            <a:off x="4362602" y="1990649"/>
            <a:ext cx="4629607" cy="3152851"/>
          </a:xfrm>
          <a:prstGeom prst="rect">
            <a:avLst/>
          </a:prstGeom>
          <a:noFill/>
          <a:ln/>
        </p:spPr>
        <p:txBody>
          <a:bodyPr wrap="square" lIns="0" tIns="0" rIns="0" bIns="0" rtlCol="0" anchor="t"/>
          <a:lstStyle/>
          <a:p>
            <a:pPr algn="r" indent="0" marL="0">
              <a:lnSpc>
                <a:spcPct val="120000"/>
              </a:lnSpc>
              <a:buNone/>
            </a:pPr>
            <a:r>
              <a:rPr lang="en-US" sz="1200" u="none" dirty="0">
                <a:solidFill>
                  <a:srgbClr val="666666"/>
                </a:solidFill>
                <a:latin typeface="Outfit" pitchFamily="34" charset="0"/>
                <a:ea typeface="Outfit" pitchFamily="34" charset="-122"/>
                <a:cs typeface="Outfit" pitchFamily="34" charset="-120"/>
              </a:rPr>
              <a:t>KI entlastet bei Routineaufgaben und steigert die Effizienz. Unternehmen, die KI nutzen, berichten von effizienteren Prozessen und einer deutlichen Entlastung, was sich direkt auf den Geschäftserfolg auswirken kann. Dies ermöglicht Fokus auf Kernkompetenzen.</a:t>
            </a:r>
            <a:endParaRPr lang="en-US" sz="1200" dirty="0"/>
          </a:p>
        </p:txBody>
      </p:sp>
      <p:pic>
        <p:nvPicPr>
          <p:cNvPr id="4" name="Image 0" descr="preencoded.png">    </p:cNvPr>
          <p:cNvPicPr>
            <a:picLocks noChangeAspect="1"/>
          </p:cNvPicPr>
          <p:nvPr/>
        </p:nvPicPr>
        <p:blipFill>
          <a:blip r:embed="rId1"/>
          <a:srcRect l="0" r="0" t="0" b="0"/>
          <a:stretch/>
        </p:blipFill>
        <p:spPr>
          <a:xfrm>
            <a:off x="642823" y="680314"/>
            <a:ext cx="3228746" cy="3782873"/>
          </a:xfrm>
          <a:prstGeom prst="rect">
            <a:avLst/>
          </a:prstGeom>
        </p:spPr>
      </p:pic>
      <p:pic>
        <p:nvPicPr>
          <p:cNvPr id="5" name="Image 1" descr="preencoded.png">    </p:cNvPr>
          <p:cNvPicPr>
            <a:picLocks noChangeAspect="1"/>
          </p:cNvPicPr>
          <p:nvPr/>
        </p:nvPicPr>
        <p:blipFill>
          <a:blip r:embed="rId2"/>
          <a:stretch>
            <a:fillRect/>
          </a:stretch>
        </p:blipFill>
        <p:spPr>
          <a:xfrm>
            <a:off x="6672377" y="4914900"/>
            <a:ext cx="2471623" cy="228600"/>
          </a:xfrm>
          <a:prstGeom prst="rect">
            <a:avLst/>
          </a:prstGeom>
        </p:spPr>
      </p:pic>
      <p:sp>
        <p:nvSpPr>
          <p:cNvPr id="6" name="Text 2"/>
          <p:cNvSpPr/>
          <p:nvPr/>
        </p:nvSpPr>
        <p:spPr>
          <a:xfrm>
            <a:off x="6669634" y="4914900"/>
            <a:ext cx="2762402" cy="228600"/>
          </a:xfrm>
          <a:prstGeom prst="rect">
            <a:avLst/>
          </a:prstGeom>
          <a:noFill/>
          <a:ln/>
        </p:spPr>
        <p:txBody>
          <a:bodyPr wrap="square" lIns="0" tIns="0" rIns="0" bIns="0" rtlCol="0" anchor="t"/>
          <a:lstStyle/>
          <a:p>
            <a:pPr algn="l" indent="0" marL="0">
              <a:lnSpc>
                <a:spcPct val="96000"/>
              </a:lnSpc>
              <a:buNone/>
            </a:pPr>
            <a:r>
              <a:rPr lang="en-US" sz="700" u="none" dirty="0">
                <a:solidFill>
                  <a:srgbClr val="000000"/>
                </a:solidFill>
                <a:latin typeface="Plus Jakarta Sans" pitchFamily="34" charset="0"/>
                <a:ea typeface="Plus Jakarta Sans" pitchFamily="34" charset="-122"/>
                <a:cs typeface="Plus Jakarta Sans" pitchFamily="34" charset="-120"/>
              </a:rPr>
              <a:t>source : https://www.heise-regioconcept...</a:t>
            </a:r>
            <a:endParaRPr lang="en-US" sz="700" dirty="0"/>
          </a:p>
        </p:txBody>
      </p:sp>
      <p:sp>
        <p:nvSpPr>
          <p:cNvPr id="7" name="Text 3"/>
          <p:cNvSpPr/>
          <p:nvPr/>
        </p:nvSpPr>
        <p:spPr>
          <a:xfrm>
            <a:off x="7132320" y="4777740"/>
            <a:ext cx="1828800" cy="274320"/>
          </a:xfrm>
          <a:prstGeom prst="rect">
            <a:avLst/>
          </a:prstGeom>
          <a:noFill/>
          <a:ln/>
        </p:spPr>
        <p:txBody>
          <a:bodyPr wrap="square" rtlCol="0" anchor="b"/>
          <a:lstStyle/>
          <a:p>
            <a:pPr algn="r" indent="0" marL="0">
              <a:buNone/>
            </a:pPr>
            <a:r>
              <a:rPr lang="en-US" sz="1000" dirty="0">
                <a:solidFill>
                  <a:srgbClr val="808080">
                    <a:alpha val="50000"/>
                  </a:srgbClr>
                </a:solidFill>
              </a:rPr>
              <a:t>Made with MagicSlides</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819302" y="694944"/>
            <a:ext cx="4934102" cy="4448556"/>
          </a:xfrm>
          <a:prstGeom prst="rect">
            <a:avLst/>
          </a:prstGeom>
          <a:noFill/>
          <a:ln/>
        </p:spPr>
        <p:txBody>
          <a:bodyPr wrap="square" lIns="0" tIns="0" rIns="0" bIns="0" rtlCol="0" anchor="t"/>
          <a:lstStyle/>
          <a:p>
            <a:pPr algn="l" indent="0" marL="0">
              <a:buNone/>
            </a:pPr>
            <a:r>
              <a:rPr lang="en-US" sz="2700" b="1" u="none" dirty="0">
                <a:solidFill>
                  <a:srgbClr val="000000"/>
                </a:solidFill>
                <a:latin typeface="Outfit" pitchFamily="34" charset="0"/>
                <a:ea typeface="Outfit" pitchFamily="34" charset="-122"/>
                <a:cs typeface="Outfit" pitchFamily="34" charset="-120"/>
              </a:rPr>
              <a:t>2. Personalisierte Kundenansprache</a:t>
            </a:r>
            <a:endParaRPr lang="en-US" sz="2700" dirty="0"/>
          </a:p>
        </p:txBody>
      </p:sp>
      <p:sp>
        <p:nvSpPr>
          <p:cNvPr id="3" name="Text 1"/>
          <p:cNvSpPr/>
          <p:nvPr/>
        </p:nvSpPr>
        <p:spPr>
          <a:xfrm>
            <a:off x="819302" y="1876349"/>
            <a:ext cx="4629607" cy="3267151"/>
          </a:xfrm>
          <a:prstGeom prst="rect">
            <a:avLst/>
          </a:prstGeom>
          <a:noFill/>
          <a:ln/>
        </p:spPr>
        <p:txBody>
          <a:bodyPr wrap="square" lIns="0" tIns="0" rIns="0" bIns="0" rtlCol="0" anchor="t"/>
          <a:lstStyle/>
          <a:p>
            <a:pPr algn="l" indent="0" marL="0">
              <a:lnSpc>
                <a:spcPct val="120000"/>
              </a:lnSpc>
              <a:buNone/>
            </a:pPr>
            <a:r>
              <a:rPr lang="en-US" sz="1200" u="none" dirty="0">
                <a:solidFill>
                  <a:srgbClr val="666666"/>
                </a:solidFill>
                <a:latin typeface="Outfit" pitchFamily="34" charset="0"/>
                <a:ea typeface="Outfit" pitchFamily="34" charset="-122"/>
                <a:cs typeface="Outfit" pitchFamily="34" charset="-120"/>
              </a:rPr>
              <a:t>KI-Algorithmen analysieren Kundendaten, erkennen Muster und ermöglichen eine gezieltere Ansprache. So können Produkte oder Dienstleistungen vorgeschlagen werden, die wirklich zu den Bedürfnissen der Kunden passen, was die Zufriedenheit und Verkaufszahlen steigert.</a:t>
            </a:r>
            <a:endParaRPr lang="en-US" sz="1200" dirty="0"/>
          </a:p>
        </p:txBody>
      </p:sp>
      <p:pic>
        <p:nvPicPr>
          <p:cNvPr id="4" name="Image 0" descr="preencoded.png">    </p:cNvPr>
          <p:cNvPicPr>
            <a:picLocks noChangeAspect="1"/>
          </p:cNvPicPr>
          <p:nvPr/>
        </p:nvPicPr>
        <p:blipFill>
          <a:blip r:embed="rId1"/>
          <a:srcRect l="0" r="0" t="0" b="0"/>
          <a:stretch/>
        </p:blipFill>
        <p:spPr>
          <a:xfrm>
            <a:off x="5309921" y="694944"/>
            <a:ext cx="3228746" cy="3782873"/>
          </a:xfrm>
          <a:prstGeom prst="rect">
            <a:avLst/>
          </a:prstGeom>
        </p:spPr>
      </p:pic>
      <p:pic>
        <p:nvPicPr>
          <p:cNvPr id="5" name="Image 1" descr="preencoded.png">    </p:cNvPr>
          <p:cNvPicPr>
            <a:picLocks noChangeAspect="1"/>
          </p:cNvPicPr>
          <p:nvPr/>
        </p:nvPicPr>
        <p:blipFill>
          <a:blip r:embed="rId2"/>
          <a:stretch>
            <a:fillRect/>
          </a:stretch>
        </p:blipFill>
        <p:spPr>
          <a:xfrm>
            <a:off x="6672377" y="4914900"/>
            <a:ext cx="2471623" cy="228600"/>
          </a:xfrm>
          <a:prstGeom prst="rect">
            <a:avLst/>
          </a:prstGeom>
        </p:spPr>
      </p:pic>
      <p:sp>
        <p:nvSpPr>
          <p:cNvPr id="6" name="Text 2"/>
          <p:cNvSpPr/>
          <p:nvPr/>
        </p:nvSpPr>
        <p:spPr>
          <a:xfrm>
            <a:off x="6669634" y="4914900"/>
            <a:ext cx="2762402" cy="228600"/>
          </a:xfrm>
          <a:prstGeom prst="rect">
            <a:avLst/>
          </a:prstGeom>
          <a:noFill/>
          <a:ln/>
        </p:spPr>
        <p:txBody>
          <a:bodyPr wrap="square" lIns="0" tIns="0" rIns="0" bIns="0" rtlCol="0" anchor="t"/>
          <a:lstStyle/>
          <a:p>
            <a:pPr algn="l" indent="0" marL="0">
              <a:lnSpc>
                <a:spcPct val="96000"/>
              </a:lnSpc>
              <a:buNone/>
            </a:pPr>
            <a:r>
              <a:rPr lang="en-US" sz="700" u="none" dirty="0">
                <a:solidFill>
                  <a:srgbClr val="000000"/>
                </a:solidFill>
                <a:latin typeface="Plus Jakarta Sans" pitchFamily="34" charset="0"/>
                <a:ea typeface="Plus Jakarta Sans" pitchFamily="34" charset="-122"/>
                <a:cs typeface="Plus Jakarta Sans" pitchFamily="34" charset="-120"/>
              </a:rPr>
              <a:t>source : https://www.heise-regioconcept...</a:t>
            </a:r>
            <a:endParaRPr lang="en-US" sz="700" dirty="0"/>
          </a:p>
        </p:txBody>
      </p:sp>
      <p:sp>
        <p:nvSpPr>
          <p:cNvPr id="7" name="Text 3"/>
          <p:cNvSpPr/>
          <p:nvPr/>
        </p:nvSpPr>
        <p:spPr>
          <a:xfrm>
            <a:off x="7132320" y="4777740"/>
            <a:ext cx="1828800" cy="274320"/>
          </a:xfrm>
          <a:prstGeom prst="rect">
            <a:avLst/>
          </a:prstGeom>
          <a:noFill/>
          <a:ln/>
        </p:spPr>
        <p:txBody>
          <a:bodyPr wrap="square" rtlCol="0" anchor="b"/>
          <a:lstStyle/>
          <a:p>
            <a:pPr algn="r" indent="0" marL="0">
              <a:buNone/>
            </a:pPr>
            <a:r>
              <a:rPr lang="en-US" sz="1000" dirty="0">
                <a:solidFill>
                  <a:srgbClr val="808080">
                    <a:alpha val="50000"/>
                  </a:srgbClr>
                </a:solidFill>
              </a:rPr>
              <a:t>Made with MagicSlides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038905" y="680314"/>
            <a:ext cx="4858207" cy="4463186"/>
          </a:xfrm>
          <a:prstGeom prst="rect">
            <a:avLst/>
          </a:prstGeom>
          <a:noFill/>
          <a:ln/>
        </p:spPr>
        <p:txBody>
          <a:bodyPr wrap="square" lIns="0" tIns="0" rIns="0" bIns="0" rtlCol="0" anchor="t"/>
          <a:lstStyle/>
          <a:p>
            <a:pPr algn="r" indent="0" marL="0">
              <a:buNone/>
            </a:pPr>
            <a:r>
              <a:rPr lang="en-US" sz="2700" b="1" u="none" dirty="0">
                <a:solidFill>
                  <a:srgbClr val="000000"/>
                </a:solidFill>
                <a:latin typeface="Outfit" pitchFamily="34" charset="0"/>
                <a:ea typeface="Outfit" pitchFamily="34" charset="-122"/>
                <a:cs typeface="Outfit" pitchFamily="34" charset="-120"/>
              </a:rPr>
              <a:t>3. Datengetriebene Entscheidungen</a:t>
            </a:r>
            <a:endParaRPr lang="en-US" sz="2700" dirty="0"/>
          </a:p>
        </p:txBody>
      </p:sp>
      <p:sp>
        <p:nvSpPr>
          <p:cNvPr id="3" name="Text 1"/>
          <p:cNvSpPr/>
          <p:nvPr/>
        </p:nvSpPr>
        <p:spPr>
          <a:xfrm>
            <a:off x="4362602" y="1990649"/>
            <a:ext cx="4629607" cy="3152851"/>
          </a:xfrm>
          <a:prstGeom prst="rect">
            <a:avLst/>
          </a:prstGeom>
          <a:noFill/>
          <a:ln/>
        </p:spPr>
        <p:txBody>
          <a:bodyPr wrap="square" lIns="0" tIns="0" rIns="0" bIns="0" rtlCol="0" anchor="t"/>
          <a:lstStyle/>
          <a:p>
            <a:pPr algn="r" indent="0" marL="0">
              <a:lnSpc>
                <a:spcPct val="120000"/>
              </a:lnSpc>
              <a:buNone/>
            </a:pPr>
            <a:r>
              <a:rPr lang="en-US" sz="1200" u="none" dirty="0">
                <a:solidFill>
                  <a:srgbClr val="666666"/>
                </a:solidFill>
                <a:latin typeface="Outfit" pitchFamily="34" charset="0"/>
                <a:ea typeface="Outfit" pitchFamily="34" charset="-122"/>
                <a:cs typeface="Outfit" pitchFamily="34" charset="-120"/>
              </a:rPr>
              <a:t>KI ermöglicht die effiziente Auswertung großer Datenmengen und das Treffen fundierter Vorhersagen. Marketingkampagnen können optimiert werden, indem Werbung und Angebote genau die Zielgruppe erreichen, die wirklich interessiert ist, was Streuverluste minimiert.</a:t>
            </a:r>
            <a:endParaRPr lang="en-US" sz="1200" dirty="0"/>
          </a:p>
        </p:txBody>
      </p:sp>
      <p:pic>
        <p:nvPicPr>
          <p:cNvPr id="4" name="Image 0" descr="preencoded.png">    </p:cNvPr>
          <p:cNvPicPr>
            <a:picLocks noChangeAspect="1"/>
          </p:cNvPicPr>
          <p:nvPr/>
        </p:nvPicPr>
        <p:blipFill>
          <a:blip r:embed="rId1"/>
          <a:srcRect l="0" r="0" t="0" b="0"/>
          <a:stretch/>
        </p:blipFill>
        <p:spPr>
          <a:xfrm>
            <a:off x="642823" y="680314"/>
            <a:ext cx="3228746" cy="3782873"/>
          </a:xfrm>
          <a:prstGeom prst="rect">
            <a:avLst/>
          </a:prstGeom>
        </p:spPr>
      </p:pic>
      <p:pic>
        <p:nvPicPr>
          <p:cNvPr id="5" name="Image 1" descr="preencoded.png">    </p:cNvPr>
          <p:cNvPicPr>
            <a:picLocks noChangeAspect="1"/>
          </p:cNvPicPr>
          <p:nvPr/>
        </p:nvPicPr>
        <p:blipFill>
          <a:blip r:embed="rId2"/>
          <a:stretch>
            <a:fillRect/>
          </a:stretch>
        </p:blipFill>
        <p:spPr>
          <a:xfrm>
            <a:off x="6672377" y="4914900"/>
            <a:ext cx="2471623" cy="228600"/>
          </a:xfrm>
          <a:prstGeom prst="rect">
            <a:avLst/>
          </a:prstGeom>
        </p:spPr>
      </p:pic>
      <p:sp>
        <p:nvSpPr>
          <p:cNvPr id="6" name="Text 2"/>
          <p:cNvSpPr/>
          <p:nvPr/>
        </p:nvSpPr>
        <p:spPr>
          <a:xfrm>
            <a:off x="6669634" y="4914900"/>
            <a:ext cx="2762402" cy="228600"/>
          </a:xfrm>
          <a:prstGeom prst="rect">
            <a:avLst/>
          </a:prstGeom>
          <a:noFill/>
          <a:ln/>
        </p:spPr>
        <p:txBody>
          <a:bodyPr wrap="square" lIns="0" tIns="0" rIns="0" bIns="0" rtlCol="0" anchor="t"/>
          <a:lstStyle/>
          <a:p>
            <a:pPr algn="l" indent="0" marL="0">
              <a:lnSpc>
                <a:spcPct val="96000"/>
              </a:lnSpc>
              <a:buNone/>
            </a:pPr>
            <a:r>
              <a:rPr lang="en-US" sz="700" u="none" dirty="0">
                <a:solidFill>
                  <a:srgbClr val="000000"/>
                </a:solidFill>
                <a:latin typeface="Plus Jakarta Sans" pitchFamily="34" charset="0"/>
                <a:ea typeface="Plus Jakarta Sans" pitchFamily="34" charset="-122"/>
                <a:cs typeface="Plus Jakarta Sans" pitchFamily="34" charset="-120"/>
              </a:rPr>
              <a:t>source : https://www.heise-regioconcept...</a:t>
            </a:r>
            <a:endParaRPr lang="en-US" sz="700" dirty="0"/>
          </a:p>
        </p:txBody>
      </p:sp>
      <p:sp>
        <p:nvSpPr>
          <p:cNvPr id="7" name="Text 3"/>
          <p:cNvSpPr/>
          <p:nvPr/>
        </p:nvSpPr>
        <p:spPr>
          <a:xfrm>
            <a:off x="7132320" y="4777740"/>
            <a:ext cx="1828800" cy="274320"/>
          </a:xfrm>
          <a:prstGeom prst="rect">
            <a:avLst/>
          </a:prstGeom>
          <a:noFill/>
          <a:ln/>
        </p:spPr>
        <p:txBody>
          <a:bodyPr wrap="square" rtlCol="0" anchor="b"/>
          <a:lstStyle/>
          <a:p>
            <a:pPr algn="r" indent="0" marL="0">
              <a:buNone/>
            </a:pPr>
            <a:r>
              <a:rPr lang="en-US" sz="1000" dirty="0">
                <a:solidFill>
                  <a:srgbClr val="808080">
                    <a:alpha val="50000"/>
                  </a:srgbClr>
                </a:solidFill>
              </a:rPr>
              <a:t>Made with MagicSlides</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819302" y="694944"/>
            <a:ext cx="4934102" cy="4448556"/>
          </a:xfrm>
          <a:prstGeom prst="rect">
            <a:avLst/>
          </a:prstGeom>
          <a:noFill/>
          <a:ln/>
        </p:spPr>
        <p:txBody>
          <a:bodyPr wrap="square" lIns="0" tIns="0" rIns="0" bIns="0" rtlCol="0" anchor="t"/>
          <a:lstStyle/>
          <a:p>
            <a:pPr algn="l" indent="0" marL="0">
              <a:buNone/>
            </a:pPr>
            <a:r>
              <a:rPr lang="en-US" sz="2700" b="1" u="none" dirty="0">
                <a:solidFill>
                  <a:srgbClr val="000000"/>
                </a:solidFill>
                <a:latin typeface="Outfit" pitchFamily="34" charset="0"/>
                <a:ea typeface="Outfit" pitchFamily="34" charset="-122"/>
                <a:cs typeface="Outfit" pitchFamily="34" charset="-120"/>
              </a:rPr>
              <a:t>4. Optimierung von Kampagnen</a:t>
            </a:r>
            <a:endParaRPr lang="en-US" sz="2700" dirty="0"/>
          </a:p>
        </p:txBody>
      </p:sp>
      <p:sp>
        <p:nvSpPr>
          <p:cNvPr id="3" name="Text 1"/>
          <p:cNvSpPr/>
          <p:nvPr/>
        </p:nvSpPr>
        <p:spPr>
          <a:xfrm>
            <a:off x="819302" y="1876349"/>
            <a:ext cx="4629607" cy="3267151"/>
          </a:xfrm>
          <a:prstGeom prst="rect">
            <a:avLst/>
          </a:prstGeom>
          <a:noFill/>
          <a:ln/>
        </p:spPr>
        <p:txBody>
          <a:bodyPr wrap="square" lIns="0" tIns="0" rIns="0" bIns="0" rtlCol="0" anchor="t"/>
          <a:lstStyle/>
          <a:p>
            <a:pPr algn="l" indent="0" marL="0">
              <a:lnSpc>
                <a:spcPct val="120000"/>
              </a:lnSpc>
              <a:buNone/>
            </a:pPr>
            <a:r>
              <a:rPr lang="en-US" sz="1200" u="none" dirty="0">
                <a:solidFill>
                  <a:srgbClr val="666666"/>
                </a:solidFill>
                <a:latin typeface="Outfit" pitchFamily="34" charset="0"/>
                <a:ea typeface="Outfit" pitchFamily="34" charset="-122"/>
                <a:cs typeface="Outfit" pitchFamily="34" charset="-120"/>
              </a:rPr>
              <a:t>KI kann die Leistung von Marketingkampagnen kontinuierlich überwachen und Empfehlungen zur Verbesserung geben. Dies führt zu einer besseren Performance von Mailings, Anzeigen und anderen Marketingaktivitäten, wodurch das Budget effektiver eingesetzt wird.</a:t>
            </a:r>
            <a:endParaRPr lang="en-US" sz="1200" dirty="0"/>
          </a:p>
        </p:txBody>
      </p:sp>
      <p:pic>
        <p:nvPicPr>
          <p:cNvPr id="4" name="Image 0" descr="preencoded.png">    </p:cNvPr>
          <p:cNvPicPr>
            <a:picLocks noChangeAspect="1"/>
          </p:cNvPicPr>
          <p:nvPr/>
        </p:nvPicPr>
        <p:blipFill>
          <a:blip r:embed="rId1"/>
          <a:srcRect l="0" r="0" t="0" b="0"/>
          <a:stretch/>
        </p:blipFill>
        <p:spPr>
          <a:xfrm>
            <a:off x="5309921" y="694944"/>
            <a:ext cx="3228746" cy="3782873"/>
          </a:xfrm>
          <a:prstGeom prst="rect">
            <a:avLst/>
          </a:prstGeom>
        </p:spPr>
      </p:pic>
      <p:pic>
        <p:nvPicPr>
          <p:cNvPr id="5" name="Image 1" descr="preencoded.png">    </p:cNvPr>
          <p:cNvPicPr>
            <a:picLocks noChangeAspect="1"/>
          </p:cNvPicPr>
          <p:nvPr/>
        </p:nvPicPr>
        <p:blipFill>
          <a:blip r:embed="rId2"/>
          <a:stretch>
            <a:fillRect/>
          </a:stretch>
        </p:blipFill>
        <p:spPr>
          <a:xfrm>
            <a:off x="6672377" y="4914900"/>
            <a:ext cx="2471623" cy="228600"/>
          </a:xfrm>
          <a:prstGeom prst="rect">
            <a:avLst/>
          </a:prstGeom>
        </p:spPr>
      </p:pic>
      <p:sp>
        <p:nvSpPr>
          <p:cNvPr id="6" name="Text 2"/>
          <p:cNvSpPr/>
          <p:nvPr/>
        </p:nvSpPr>
        <p:spPr>
          <a:xfrm>
            <a:off x="6669634" y="4914900"/>
            <a:ext cx="2762402" cy="228600"/>
          </a:xfrm>
          <a:prstGeom prst="rect">
            <a:avLst/>
          </a:prstGeom>
          <a:noFill/>
          <a:ln/>
        </p:spPr>
        <p:txBody>
          <a:bodyPr wrap="square" lIns="0" tIns="0" rIns="0" bIns="0" rtlCol="0" anchor="t"/>
          <a:lstStyle/>
          <a:p>
            <a:pPr algn="l" indent="0" marL="0">
              <a:lnSpc>
                <a:spcPct val="96000"/>
              </a:lnSpc>
              <a:buNone/>
            </a:pPr>
            <a:r>
              <a:rPr lang="en-US" sz="700" u="none" dirty="0">
                <a:solidFill>
                  <a:srgbClr val="000000"/>
                </a:solidFill>
                <a:latin typeface="Plus Jakarta Sans" pitchFamily="34" charset="0"/>
                <a:ea typeface="Plus Jakarta Sans" pitchFamily="34" charset="-122"/>
                <a:cs typeface="Plus Jakarta Sans" pitchFamily="34" charset="-120"/>
              </a:rPr>
              <a:t>source : https://www.salesforce.com/de/...</a:t>
            </a:r>
            <a:endParaRPr lang="en-US" sz="700" dirty="0"/>
          </a:p>
        </p:txBody>
      </p:sp>
      <p:sp>
        <p:nvSpPr>
          <p:cNvPr id="7" name="Text 3"/>
          <p:cNvSpPr/>
          <p:nvPr/>
        </p:nvSpPr>
        <p:spPr>
          <a:xfrm>
            <a:off x="7132320" y="4777740"/>
            <a:ext cx="1828800" cy="274320"/>
          </a:xfrm>
          <a:prstGeom prst="rect">
            <a:avLst/>
          </a:prstGeom>
          <a:noFill/>
          <a:ln/>
        </p:spPr>
        <p:txBody>
          <a:bodyPr wrap="square" rtlCol="0" anchor="b"/>
          <a:lstStyle/>
          <a:p>
            <a:pPr algn="r" indent="0" marL="0">
              <a:buNone/>
            </a:pPr>
            <a:r>
              <a:rPr lang="en-US" sz="1000" dirty="0">
                <a:solidFill>
                  <a:srgbClr val="808080">
                    <a:alpha val="50000"/>
                  </a:srgbClr>
                </a:solidFill>
              </a:rPr>
              <a:t>Made with MagicSlides</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038905" y="680314"/>
            <a:ext cx="4858207" cy="4463186"/>
          </a:xfrm>
          <a:prstGeom prst="rect">
            <a:avLst/>
          </a:prstGeom>
          <a:noFill/>
          <a:ln/>
        </p:spPr>
        <p:txBody>
          <a:bodyPr wrap="square" lIns="0" tIns="0" rIns="0" bIns="0" rtlCol="0" anchor="t"/>
          <a:lstStyle/>
          <a:p>
            <a:pPr algn="r" indent="0" marL="0">
              <a:buNone/>
            </a:pPr>
            <a:r>
              <a:rPr lang="en-US" sz="2700" b="1" u="none" dirty="0">
                <a:solidFill>
                  <a:srgbClr val="000000"/>
                </a:solidFill>
                <a:latin typeface="Outfit" pitchFamily="34" charset="0"/>
                <a:ea typeface="Outfit" pitchFamily="34" charset="-122"/>
                <a:cs typeface="Outfit" pitchFamily="34" charset="-120"/>
              </a:rPr>
              <a:t>5. Bessere Kundenkommunikation</a:t>
            </a:r>
            <a:endParaRPr lang="en-US" sz="2700" dirty="0"/>
          </a:p>
        </p:txBody>
      </p:sp>
      <p:sp>
        <p:nvSpPr>
          <p:cNvPr id="3" name="Text 1"/>
          <p:cNvSpPr/>
          <p:nvPr/>
        </p:nvSpPr>
        <p:spPr>
          <a:xfrm>
            <a:off x="4362602" y="1990649"/>
            <a:ext cx="4629607" cy="3152851"/>
          </a:xfrm>
          <a:prstGeom prst="rect">
            <a:avLst/>
          </a:prstGeom>
          <a:noFill/>
          <a:ln/>
        </p:spPr>
        <p:txBody>
          <a:bodyPr wrap="square" lIns="0" tIns="0" rIns="0" bIns="0" rtlCol="0" anchor="t"/>
          <a:lstStyle/>
          <a:p>
            <a:pPr algn="r" indent="0" marL="0">
              <a:lnSpc>
                <a:spcPct val="120000"/>
              </a:lnSpc>
              <a:buNone/>
            </a:pPr>
            <a:r>
              <a:rPr lang="en-US" sz="1200" u="none" dirty="0">
                <a:solidFill>
                  <a:srgbClr val="666666"/>
                </a:solidFill>
                <a:latin typeface="Outfit" pitchFamily="34" charset="0"/>
                <a:ea typeface="Outfit" pitchFamily="34" charset="-122"/>
                <a:cs typeface="Outfit" pitchFamily="34" charset="-120"/>
              </a:rPr>
              <a:t>Chatbots und virtuelle Assistenten können den Kundendienst übernehmen und rund um die Uhr Anfragen beantworten. Dies entlastet Mitarbeiter, sorgt für schnelle Antworten außerhalb der Geschäftszeiten und verbessert die gesamte Kundenerfahrung.</a:t>
            </a:r>
            <a:endParaRPr lang="en-US" sz="1200" dirty="0"/>
          </a:p>
        </p:txBody>
      </p:sp>
      <p:pic>
        <p:nvPicPr>
          <p:cNvPr id="4" name="Image 0" descr="preencoded.png">    </p:cNvPr>
          <p:cNvPicPr>
            <a:picLocks noChangeAspect="1"/>
          </p:cNvPicPr>
          <p:nvPr/>
        </p:nvPicPr>
        <p:blipFill>
          <a:blip r:embed="rId1"/>
          <a:srcRect l="0" r="0" t="0" b="0"/>
          <a:stretch/>
        </p:blipFill>
        <p:spPr>
          <a:xfrm>
            <a:off x="642823" y="680314"/>
            <a:ext cx="3228746" cy="3782873"/>
          </a:xfrm>
          <a:prstGeom prst="rect">
            <a:avLst/>
          </a:prstGeom>
        </p:spPr>
      </p:pic>
      <p:pic>
        <p:nvPicPr>
          <p:cNvPr id="5" name="Image 1" descr="preencoded.png">    </p:cNvPr>
          <p:cNvPicPr>
            <a:picLocks noChangeAspect="1"/>
          </p:cNvPicPr>
          <p:nvPr/>
        </p:nvPicPr>
        <p:blipFill>
          <a:blip r:embed="rId2"/>
          <a:stretch>
            <a:fillRect/>
          </a:stretch>
        </p:blipFill>
        <p:spPr>
          <a:xfrm>
            <a:off x="6672377" y="4914900"/>
            <a:ext cx="2471623" cy="228600"/>
          </a:xfrm>
          <a:prstGeom prst="rect">
            <a:avLst/>
          </a:prstGeom>
        </p:spPr>
      </p:pic>
      <p:sp>
        <p:nvSpPr>
          <p:cNvPr id="6" name="Text 2"/>
          <p:cNvSpPr/>
          <p:nvPr/>
        </p:nvSpPr>
        <p:spPr>
          <a:xfrm>
            <a:off x="6669634" y="4914900"/>
            <a:ext cx="2762402" cy="228600"/>
          </a:xfrm>
          <a:prstGeom prst="rect">
            <a:avLst/>
          </a:prstGeom>
          <a:noFill/>
          <a:ln/>
        </p:spPr>
        <p:txBody>
          <a:bodyPr wrap="square" lIns="0" tIns="0" rIns="0" bIns="0" rtlCol="0" anchor="t"/>
          <a:lstStyle/>
          <a:p>
            <a:pPr algn="l" indent="0" marL="0">
              <a:lnSpc>
                <a:spcPct val="96000"/>
              </a:lnSpc>
              <a:buNone/>
            </a:pPr>
            <a:r>
              <a:rPr lang="en-US" sz="700" u="none" dirty="0">
                <a:solidFill>
                  <a:srgbClr val="000000"/>
                </a:solidFill>
                <a:latin typeface="Plus Jakarta Sans" pitchFamily="34" charset="0"/>
                <a:ea typeface="Plus Jakarta Sans" pitchFamily="34" charset="-122"/>
                <a:cs typeface="Plus Jakarta Sans" pitchFamily="34" charset="-120"/>
              </a:rPr>
              <a:t>source : https://www.heise-regioconcept...</a:t>
            </a:r>
            <a:endParaRPr lang="en-US" sz="700" dirty="0"/>
          </a:p>
        </p:txBody>
      </p:sp>
      <p:sp>
        <p:nvSpPr>
          <p:cNvPr id="7" name="Text 3"/>
          <p:cNvSpPr/>
          <p:nvPr/>
        </p:nvSpPr>
        <p:spPr>
          <a:xfrm>
            <a:off x="7132320" y="4777740"/>
            <a:ext cx="1828800" cy="274320"/>
          </a:xfrm>
          <a:prstGeom prst="rect">
            <a:avLst/>
          </a:prstGeom>
          <a:noFill/>
          <a:ln/>
        </p:spPr>
        <p:txBody>
          <a:bodyPr wrap="square" rtlCol="0" anchor="b"/>
          <a:lstStyle/>
          <a:p>
            <a:pPr algn="r" indent="0" marL="0">
              <a:buNone/>
            </a:pPr>
            <a:r>
              <a:rPr lang="en-US" sz="1000" dirty="0">
                <a:solidFill>
                  <a:srgbClr val="808080">
                    <a:alpha val="50000"/>
                  </a:srgbClr>
                </a:solidFill>
              </a:rPr>
              <a:t>Made with MagicSlides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819302" y="694944"/>
            <a:ext cx="4934102" cy="4448556"/>
          </a:xfrm>
          <a:prstGeom prst="rect">
            <a:avLst/>
          </a:prstGeom>
          <a:noFill/>
          <a:ln/>
        </p:spPr>
        <p:txBody>
          <a:bodyPr wrap="square" lIns="0" tIns="0" rIns="0" bIns="0" rtlCol="0" anchor="t"/>
          <a:lstStyle/>
          <a:p>
            <a:pPr algn="l" indent="0" marL="0">
              <a:buNone/>
            </a:pPr>
            <a:r>
              <a:rPr lang="en-US" sz="2700" b="1" u="none" dirty="0">
                <a:solidFill>
                  <a:srgbClr val="000000"/>
                </a:solidFill>
                <a:latin typeface="Outfit" pitchFamily="34" charset="0"/>
                <a:ea typeface="Outfit" pitchFamily="34" charset="-122"/>
                <a:cs typeface="Outfit" pitchFamily="34" charset="-120"/>
              </a:rPr>
              <a:t>Fazit &amp; Nächste Schritte</a:t>
            </a:r>
            <a:endParaRPr lang="en-US" sz="2700" dirty="0"/>
          </a:p>
        </p:txBody>
      </p:sp>
      <p:sp>
        <p:nvSpPr>
          <p:cNvPr id="3" name="Text 1"/>
          <p:cNvSpPr/>
          <p:nvPr/>
        </p:nvSpPr>
        <p:spPr>
          <a:xfrm>
            <a:off x="819302" y="1876349"/>
            <a:ext cx="4629607" cy="3267151"/>
          </a:xfrm>
          <a:prstGeom prst="rect">
            <a:avLst/>
          </a:prstGeom>
          <a:noFill/>
          <a:ln/>
        </p:spPr>
        <p:txBody>
          <a:bodyPr wrap="square" lIns="0" tIns="0" rIns="0" bIns="0" rtlCol="0" anchor="t"/>
          <a:lstStyle/>
          <a:p>
            <a:pPr algn="l" indent="0" marL="0">
              <a:lnSpc>
                <a:spcPct val="120000"/>
              </a:lnSpc>
              <a:buNone/>
            </a:pPr>
            <a:r>
              <a:rPr lang="en-US" sz="1200" u="none" dirty="0">
                <a:solidFill>
                  <a:srgbClr val="666666"/>
                </a:solidFill>
                <a:latin typeface="Outfit" pitchFamily="34" charset="0"/>
                <a:ea typeface="Outfit" pitchFamily="34" charset="-122"/>
                <a:cs typeface="Outfit" pitchFamily="34" charset="-120"/>
              </a:rPr>
              <a:t>KI ist ein wertvoller Verbündeter im Marketing, der Effizienz steigert, Personalisierung ermöglicht und datengetriebene Entscheidungen fördert. Beginnen Sie klein, testen Sie KI-Tools und integrieren Sie menschliche Kontrolle, um die besten Ergebnisse zu erzielen.</a:t>
            </a:r>
            <a:endParaRPr lang="en-US" sz="1200" dirty="0"/>
          </a:p>
        </p:txBody>
      </p:sp>
      <p:pic>
        <p:nvPicPr>
          <p:cNvPr id="4" name="Image 0" descr="preencoded.png">    </p:cNvPr>
          <p:cNvPicPr>
            <a:picLocks noChangeAspect="1"/>
          </p:cNvPicPr>
          <p:nvPr/>
        </p:nvPicPr>
        <p:blipFill>
          <a:blip r:embed="rId1"/>
          <a:srcRect l="0" r="0" t="0" b="0"/>
          <a:stretch/>
        </p:blipFill>
        <p:spPr>
          <a:xfrm>
            <a:off x="5309921" y="694944"/>
            <a:ext cx="3228746" cy="3782873"/>
          </a:xfrm>
          <a:prstGeom prst="rect">
            <a:avLst/>
          </a:prstGeom>
        </p:spPr>
      </p:pic>
      <p:sp>
        <p:nvSpPr>
          <p:cNvPr id="5" name="Text 2"/>
          <p:cNvSpPr/>
          <p:nvPr/>
        </p:nvSpPr>
        <p:spPr>
          <a:xfrm>
            <a:off x="7132320" y="4777740"/>
            <a:ext cx="1828800" cy="274320"/>
          </a:xfrm>
          <a:prstGeom prst="rect">
            <a:avLst/>
          </a:prstGeom>
          <a:noFill/>
          <a:ln/>
        </p:spPr>
        <p:txBody>
          <a:bodyPr wrap="square" rtlCol="0" anchor="b"/>
          <a:lstStyle/>
          <a:p>
            <a:pPr algn="r" indent="0" marL="0">
              <a:buNone/>
            </a:pPr>
            <a:r>
              <a:rPr lang="en-US" sz="1000" dirty="0">
                <a:solidFill>
                  <a:srgbClr val="808080">
                    <a:alpha val="50000"/>
                  </a:srgbClr>
                </a:solidFill>
              </a:rPr>
              <a:t>Made with MagicSlides</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2026-04-25T05:16:23Z</dcterms:created>
  <dcterms:modified xsi:type="dcterms:W3CDTF">2026-04-25T05:16:23Z</dcterms:modified>
</cp:coreProperties>
</file>