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B5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132320" y="-548640"/>
            <a:ext cx="2926080" cy="2926080"/>
          </a:xfrm>
          <a:prstGeom prst="ellipse">
            <a:avLst/>
          </a:prstGeom>
          <a:solidFill>
            <a:srgbClr val="0891B2">
              <a:alpha val="15000"/>
            </a:srgbClr>
          </a:solidFill>
          <a:ln w="12700">
            <a:solidFill>
              <a:srgbClr val="0891B2">
                <a:alpha val="2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772400" y="274320"/>
            <a:ext cx="1828800" cy="1828800"/>
          </a:xfrm>
          <a:prstGeom prst="ellipse">
            <a:avLst/>
          </a:prstGeom>
          <a:solidFill>
            <a:srgbClr val="06B6D4">
              <a:alpha val="22000"/>
            </a:srgbClr>
          </a:solidFill>
          <a:ln w="12700">
            <a:solidFill>
              <a:srgbClr val="06B6D4">
                <a:alpha val="2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1480" y="502920"/>
            <a:ext cx="2194560" cy="347472"/>
          </a:xfrm>
          <a:prstGeom prst="roundRect">
            <a:avLst>
              <a:gd name="adj" fmla="val 13158"/>
            </a:avLst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FÜR MARKETING-MANAGER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11480" y="1051560"/>
            <a:ext cx="68580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 Vorteile von KI</a:t>
            </a:r>
            <a:endParaRPr lang="en-US" sz="4400" dirty="0"/>
          </a:p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 Marketing</a:t>
            </a:r>
            <a:endParaRPr lang="en-US" sz="4400" dirty="0"/>
          </a:p>
        </p:txBody>
      </p:sp>
      <p:sp>
        <p:nvSpPr>
          <p:cNvPr id="8" name="Text 6"/>
          <p:cNvSpPr/>
          <p:nvPr/>
        </p:nvSpPr>
        <p:spPr>
          <a:xfrm>
            <a:off x="411480" y="297180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F0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Wie mittelständische Unternehmen KI heute schon konkret einsetzen können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411480" y="4389120"/>
            <a:ext cx="2560320" cy="457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11480" y="452628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· Mittelstand &amp; KI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503920" y="182880"/>
            <a:ext cx="347472" cy="347472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503920" y="18288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1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274320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B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Warum KI im Marketing?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457200" y="914400"/>
            <a:ext cx="8046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Zahlen sprechen für sich. KI ist kein Trend mehr, sondern ein Werkzeug mit messbarem Effekt.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1463040"/>
            <a:ext cx="256032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1463040"/>
            <a:ext cx="2560320" cy="73152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645920"/>
            <a:ext cx="2560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37%</a:t>
            </a:r>
            <a:endParaRPr lang="en-US" sz="5200" dirty="0"/>
          </a:p>
        </p:txBody>
      </p:sp>
      <p:sp>
        <p:nvSpPr>
          <p:cNvPr id="9" name="Text 7"/>
          <p:cNvSpPr/>
          <p:nvPr/>
        </p:nvSpPr>
        <p:spPr>
          <a:xfrm>
            <a:off x="594360" y="2578608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mehr Conversion-Rate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94360" y="2999232"/>
            <a:ext cx="2286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durch personalisierte Kampagnen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(McKinsey, 2024)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291840" y="1463040"/>
            <a:ext cx="256032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91840" y="1463040"/>
            <a:ext cx="2560320" cy="73152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91840" y="1645920"/>
            <a:ext cx="2560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30%</a:t>
            </a:r>
            <a:endParaRPr lang="en-US" sz="5200" dirty="0"/>
          </a:p>
        </p:txBody>
      </p:sp>
      <p:sp>
        <p:nvSpPr>
          <p:cNvPr id="14" name="Text 12"/>
          <p:cNvSpPr/>
          <p:nvPr/>
        </p:nvSpPr>
        <p:spPr>
          <a:xfrm>
            <a:off x="3429000" y="2578608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Zeit gespart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429000" y="2999232"/>
            <a:ext cx="2286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bei Content-Erstellung durch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KI-Unterstützung (HubSpot, 2024)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126480" y="1463040"/>
            <a:ext cx="256032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26480" y="1463040"/>
            <a:ext cx="2560320" cy="73152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126480" y="1645920"/>
            <a:ext cx="2560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5x</a:t>
            </a:r>
            <a:endParaRPr lang="en-US" sz="5200" dirty="0"/>
          </a:p>
        </p:txBody>
      </p:sp>
      <p:sp>
        <p:nvSpPr>
          <p:cNvPr id="19" name="Text 17"/>
          <p:cNvSpPr/>
          <p:nvPr/>
        </p:nvSpPr>
        <p:spPr>
          <a:xfrm>
            <a:off x="6263640" y="2578608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schnellere Analyse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263640" y="2999232"/>
            <a:ext cx="2286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von Kundendaten im Vergleich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zu manuellen Prozessen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rgbClr val="1A2B5E"/>
          </a:solidFill>
          <a:ln w="12700">
            <a:solidFill>
              <a:srgbClr val="1A2B5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320040"/>
            <a:ext cx="1188720" cy="320040"/>
          </a:xfrm>
          <a:prstGeom prst="roundRect">
            <a:avLst>
              <a:gd name="adj" fmla="val 14286"/>
            </a:avLst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32004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VORTEIL 1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65760" y="777240"/>
            <a:ext cx="384048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Personalisierung</a:t>
            </a:r>
            <a:endParaRPr lang="en-US" sz="2600" dirty="0"/>
          </a:p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 großen Maßstab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65760" y="2103120"/>
            <a:ext cx="384048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spcAft>
                <a:spcPts val="1000"/>
              </a:spcAft>
              <a:buNone/>
            </a:pPr>
            <a:r>
              <a:rPr lang="en-US" sz="1200" dirty="0">
                <a:solidFill>
                  <a:srgbClr val="D1D5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 analysiert Kaufverhalten, Klickpfade und demografische Daten in Echtzeit.
</a:t>
            </a:r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spcAft>
                <a:spcPts val="1000"/>
              </a:spcAft>
              <a:buNone/>
            </a:pPr>
            <a:r>
              <a:rPr lang="en-US" sz="1200" dirty="0">
                <a:solidFill>
                  <a:srgbClr val="D1D5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Jeder Kontaktpunkt, jede E-Mail, jede Anzeige wird individuell angepasst.
</a:t>
            </a:r>
            <a:pPr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spcAft>
                <a:spcPts val="1000"/>
              </a:spcAft>
              <a:buNone/>
            </a:pPr>
            <a:r>
              <a:rPr lang="en-US" sz="1200" dirty="0">
                <a:solidFill>
                  <a:srgbClr val="D1D5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 geht ohne großes Team: Einmal eingerichtet, läuft es automatisch.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846320" y="365760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B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Beispiel aus der Praxis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846320" y="868680"/>
            <a:ext cx="3931920" cy="1920240"/>
          </a:xfrm>
          <a:prstGeom prst="rect">
            <a:avLst/>
          </a:prstGeom>
          <a:solidFill>
            <a:srgbClr val="F0F7FF"/>
          </a:solidFill>
          <a:ln w="12700">
            <a:solidFill>
              <a:srgbClr val="BFDBF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846320" y="868680"/>
            <a:ext cx="64008" cy="192024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0" y="1005840"/>
            <a:ext cx="3566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Online-Händler im Mittelstand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setzt KI-Empfehlungen ein: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029200" y="1554480"/>
            <a:ext cx="3566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Produkt­empfehlungen auf Basis bisheriger Käufe steigerten den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durchschnittlichen Warenkorb um 22%. Die KI läuft vollständig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 Hintergrund, ohne manuellen Aufwand.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846320" y="2926080"/>
            <a:ext cx="22860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+22%</a:t>
            </a:r>
            <a:endParaRPr lang="en-US" sz="3800" dirty="0"/>
          </a:p>
        </p:txBody>
      </p:sp>
      <p:sp>
        <p:nvSpPr>
          <p:cNvPr id="13" name="Text 11"/>
          <p:cNvSpPr/>
          <p:nvPr/>
        </p:nvSpPr>
        <p:spPr>
          <a:xfrm>
            <a:off x="7178040" y="2971800"/>
            <a:ext cx="1554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mehr Umsatz pro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Bestellung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846320" y="3931920"/>
            <a:ext cx="3931920" cy="777240"/>
          </a:xfrm>
          <a:prstGeom prst="rect">
            <a:avLst/>
          </a:prstGeom>
          <a:solidFill>
            <a:srgbClr val="1A2B5E"/>
          </a:solidFill>
          <a:ln w="12700">
            <a:solidFill>
              <a:srgbClr val="1A2B5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983480" y="3977640"/>
            <a:ext cx="3657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Personalisierung war früher Großkonzernen vorbehalten. KI macht sie für jeden erschwinglich.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503920" y="182880"/>
            <a:ext cx="347472" cy="347472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503920" y="18288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3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457200" y="274320"/>
            <a:ext cx="1188720" cy="320040"/>
          </a:xfrm>
          <a:prstGeom prst="roundRect">
            <a:avLst>
              <a:gd name="adj" fmla="val 14286"/>
            </a:avLst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27432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VORTEIL 2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6858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B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Schnellere Entscheidungen</a:t>
            </a:r>
            <a:endParaRPr lang="en-US" sz="2800" dirty="0"/>
          </a:p>
          <a:p>
            <a:pPr indent="0" marL="0">
              <a:buNone/>
            </a:pPr>
            <a:r>
              <a:rPr lang="en-US" sz="2800" b="1" dirty="0">
                <a:solidFill>
                  <a:srgbClr val="1A2B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durch Datenanalyse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457200" y="164592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 wertet Daten aus, die kein Mensch manuell durcharbeiten kann. In Minuten statt Tagen.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57200" y="2103120"/>
            <a:ext cx="393192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57200" y="2103120"/>
            <a:ext cx="64008" cy="114300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221284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Echtzeit-Reporting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" y="2578608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Kampagnen-Performance im Live-Dashboard. Kein Warten auf den Monatsreport.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754880" y="2103120"/>
            <a:ext cx="393192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54880" y="2103120"/>
            <a:ext cx="64008" cy="114300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937760" y="221284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Predictive Analytics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37760" y="2578608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Welche Leads konvertieren mit welcher Wahrscheinlichkeit? KI berechnet das vorab.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3474720"/>
            <a:ext cx="393192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57200" y="3474720"/>
            <a:ext cx="64008" cy="114300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" y="358444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Zielgruppen-Segmentierung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40080" y="3950208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Automatische Cluster aus CRM-Daten. Präziser als jede manuelle Segmentierung.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754880" y="3474720"/>
            <a:ext cx="393192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754880" y="3474720"/>
            <a:ext cx="64008" cy="114300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937760" y="358444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A/B-Test-Auswertung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937760" y="3950208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 erkennt den Gewinner oft schon nach einem Bruchteil der üblichen Laufzeit.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120640" y="0"/>
            <a:ext cx="4023360" cy="514350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320040"/>
            <a:ext cx="1188720" cy="320040"/>
          </a:xfrm>
          <a:prstGeom prst="roundRect">
            <a:avLst>
              <a:gd name="adj" fmla="val 14286"/>
            </a:avLst>
          </a:prstGeom>
          <a:solidFill>
            <a:srgbClr val="1A2B5E"/>
          </a:solidFill>
          <a:ln w="12700">
            <a:solidFill>
              <a:srgbClr val="1A2B5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32004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VORTEIL 3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" y="777240"/>
            <a:ext cx="438912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Content-Erstellung</a:t>
            </a:r>
            <a:endParaRPr lang="en-US" sz="2600" dirty="0"/>
          </a:p>
          <a:p>
            <a:pPr indent="0" marL="0">
              <a:buNone/>
            </a:pPr>
            <a:r>
              <a:rPr lang="en-US" sz="2600" b="1" dirty="0">
                <a:solidFill>
                  <a:srgbClr val="1A2B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und Automatisierung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457200" y="2075688"/>
            <a:ext cx="292608" cy="292608"/>
          </a:xfrm>
          <a:prstGeom prst="ellipse">
            <a:avLst/>
          </a:prstGeom>
          <a:solidFill>
            <a:srgbClr val="1A2B5E"/>
          </a:solidFill>
          <a:ln w="12700">
            <a:solidFill>
              <a:srgbClr val="1A2B5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207568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868680" y="2057400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Texte für E-Mail, Social Media und Anzeigen </a:t>
            </a:r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erstellt die KI in Sekunden.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2898648"/>
            <a:ext cx="292608" cy="292608"/>
          </a:xfrm>
          <a:prstGeom prst="ellipse">
            <a:avLst/>
          </a:prstGeom>
          <a:solidFill>
            <a:srgbClr val="1A2B5E"/>
          </a:solidFill>
          <a:ln w="12700">
            <a:solidFill>
              <a:srgbClr val="1A2B5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89864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2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68680" y="2880360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Briefings und Recherchetexte werden </a:t>
            </a:r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schneller als je zuvor produziert.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3721608"/>
            <a:ext cx="292608" cy="292608"/>
          </a:xfrm>
          <a:prstGeom prst="ellipse">
            <a:avLst/>
          </a:prstGeom>
          <a:solidFill>
            <a:srgbClr val="1A2B5E"/>
          </a:solidFill>
          <a:ln w="12700">
            <a:solidFill>
              <a:srgbClr val="1A2B5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372160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3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868680" y="3703320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Workflows laufen durch, </a:t>
            </a:r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ohne dass jemand eingreift.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394960" y="36576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 läuft es in der Praxis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5394960" y="960120"/>
            <a:ext cx="3383280" cy="5486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394960" y="1051560"/>
            <a:ext cx="365760" cy="36576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394960" y="10515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891B2"/>
                </a:solidFill>
              </a:rPr>
              <a:t>1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852160" y="10515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Briefing eingeben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532120" y="1554480"/>
            <a:ext cx="64008" cy="320040"/>
          </a:xfrm>
          <a:prstGeom prst="rect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>
                <a:alpha val="50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394960" y="1874520"/>
            <a:ext cx="3383280" cy="5486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5394960" y="1965960"/>
            <a:ext cx="365760" cy="36576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394960" y="19659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891B2"/>
                </a:solidFill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852160" y="19659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 erstellt Textvarianten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5532120" y="2468880"/>
            <a:ext cx="64008" cy="320040"/>
          </a:xfrm>
          <a:prstGeom prst="rect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>
                <a:alpha val="50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394960" y="2788920"/>
            <a:ext cx="3383280" cy="5486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5394960" y="2880360"/>
            <a:ext cx="365760" cy="36576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394960" y="28803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891B2"/>
                </a:solidFill>
              </a:rPr>
              <a:t>3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5852160" y="28803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wählt &amp; überarbeitet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5532120" y="3383280"/>
            <a:ext cx="64008" cy="320040"/>
          </a:xfrm>
          <a:prstGeom prst="rect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>
                <a:alpha val="5000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5394960" y="3703320"/>
            <a:ext cx="3383280" cy="5486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394960" y="3794760"/>
            <a:ext cx="365760" cy="36576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394960" y="37947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891B2"/>
                </a:solidFill>
              </a:rPr>
              <a:t>4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852160" y="37947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Veröffentlichen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5394960" y="4343400"/>
            <a:ext cx="3383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bis zu 60% weniger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Content-Aufwand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2B5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20040"/>
            <a:ext cx="1188720" cy="320040"/>
          </a:xfrm>
          <a:prstGeom prst="roundRect">
            <a:avLst>
              <a:gd name="adj" fmla="val 14286"/>
            </a:avLst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2004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VORTEIL 4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77724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Effizienz &amp; Kostensenkung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5087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0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 früher Stunden brauchte, geht jetzt in Minuten. Mit kleinerem Team.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2011680"/>
            <a:ext cx="1920240" cy="2560320"/>
          </a:xfrm>
          <a:prstGeom prst="rect">
            <a:avLst/>
          </a:prstGeom>
          <a:solidFill>
            <a:srgbClr val="243B7A"/>
          </a:solidFill>
          <a:ln w="12700">
            <a:solidFill>
              <a:srgbClr val="2D4A8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2011680"/>
            <a:ext cx="1920240" cy="64008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148840"/>
            <a:ext cx="19202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−40%</a:t>
            </a:r>
            <a:endParaRPr lang="en-US" sz="4000" dirty="0"/>
          </a:p>
        </p:txBody>
      </p:sp>
      <p:sp>
        <p:nvSpPr>
          <p:cNvPr id="9" name="Text 7"/>
          <p:cNvSpPr/>
          <p:nvPr/>
        </p:nvSpPr>
        <p:spPr>
          <a:xfrm>
            <a:off x="548640" y="3401568"/>
            <a:ext cx="1737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D1D5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Kosten für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D1D5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Routineaufgaben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542032" y="2011680"/>
            <a:ext cx="1920240" cy="2560320"/>
          </a:xfrm>
          <a:prstGeom prst="rect">
            <a:avLst/>
          </a:prstGeom>
          <a:solidFill>
            <a:srgbClr val="243B7A"/>
          </a:solidFill>
          <a:ln w="12700">
            <a:solidFill>
              <a:srgbClr val="2D4A8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542032" y="2011680"/>
            <a:ext cx="1920240" cy="64008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542032" y="2148840"/>
            <a:ext cx="19202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3×</a:t>
            </a:r>
            <a:endParaRPr lang="en-US" sz="4000" dirty="0"/>
          </a:p>
        </p:txBody>
      </p:sp>
      <p:sp>
        <p:nvSpPr>
          <p:cNvPr id="13" name="Text 11"/>
          <p:cNvSpPr/>
          <p:nvPr/>
        </p:nvSpPr>
        <p:spPr>
          <a:xfrm>
            <a:off x="2633472" y="3401568"/>
            <a:ext cx="1737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D1D5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mehr Kampagnen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D1D5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 gleichem Team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626864" y="2011680"/>
            <a:ext cx="1920240" cy="2560320"/>
          </a:xfrm>
          <a:prstGeom prst="rect">
            <a:avLst/>
          </a:prstGeom>
          <a:solidFill>
            <a:srgbClr val="243B7A"/>
          </a:solidFill>
          <a:ln w="12700">
            <a:solidFill>
              <a:srgbClr val="2D4A8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26864" y="2011680"/>
            <a:ext cx="1920240" cy="64008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626864" y="2148840"/>
            <a:ext cx="19202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−65%</a:t>
            </a:r>
            <a:endParaRPr lang="en-US" sz="4000" dirty="0"/>
          </a:p>
        </p:txBody>
      </p:sp>
      <p:sp>
        <p:nvSpPr>
          <p:cNvPr id="17" name="Text 15"/>
          <p:cNvSpPr/>
          <p:nvPr/>
        </p:nvSpPr>
        <p:spPr>
          <a:xfrm>
            <a:off x="4718304" y="3401568"/>
            <a:ext cx="1737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D1D5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Fehler bei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D1D5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Datenverarbeitung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711696" y="2011680"/>
            <a:ext cx="1920240" cy="2560320"/>
          </a:xfrm>
          <a:prstGeom prst="rect">
            <a:avLst/>
          </a:prstGeom>
          <a:solidFill>
            <a:srgbClr val="243B7A"/>
          </a:solidFill>
          <a:ln w="12700">
            <a:solidFill>
              <a:srgbClr val="2D4A8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711696" y="2011680"/>
            <a:ext cx="1920240" cy="64008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711696" y="2148840"/>
            <a:ext cx="19202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+28%</a:t>
            </a:r>
            <a:endParaRPr lang="en-US" sz="4000" dirty="0"/>
          </a:p>
        </p:txBody>
      </p:sp>
      <p:sp>
        <p:nvSpPr>
          <p:cNvPr id="21" name="Text 19"/>
          <p:cNvSpPr/>
          <p:nvPr/>
        </p:nvSpPr>
        <p:spPr>
          <a:xfrm>
            <a:off x="6803136" y="3401568"/>
            <a:ext cx="1737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D1D5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ROI bei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D1D5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digitalen Kanälen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57200" y="4800600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Quelle: Gartner / McKinsey Marketing Report 2024 · Mittelwerte aus Praxisberichten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11480" y="320040"/>
            <a:ext cx="1188720" cy="320040"/>
          </a:xfrm>
          <a:prstGeom prst="roundRect">
            <a:avLst>
              <a:gd name="adj" fmla="val 14286"/>
            </a:avLst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32004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VORTEIL 5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B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Besseres Kundenerlebnis</a:t>
            </a:r>
            <a:endParaRPr lang="en-US" sz="2800" dirty="0"/>
          </a:p>
          <a:p>
            <a:pPr indent="0" marL="0">
              <a:buNone/>
            </a:pPr>
            <a:r>
              <a:rPr lang="en-US" sz="2800" b="1" dirty="0">
                <a:solidFill>
                  <a:srgbClr val="1A2B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und gezieltes Targeting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411480" y="1874520"/>
            <a:ext cx="402336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11480" y="1874520"/>
            <a:ext cx="64008" cy="82296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193852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Richtige Botschaft, richtiger Moment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94360" y="2221992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 erkennt, wann ein Kontakt kaufbereit ist. Werbeanzeigen erscheinen genau dann, wenn die Wahrscheinlichkeit am höchsten ist.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11480" y="2834640"/>
            <a:ext cx="402336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11480" y="2834640"/>
            <a:ext cx="64008" cy="82296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289864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Chatbots und Live-Support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94360" y="3182112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KI-gestützte Bots beantworten Standardfragen rund um die Uhr. Das Team konzentriert sich auf die komplexen Fälle.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11480" y="3794760"/>
            <a:ext cx="402336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11480" y="3794760"/>
            <a:ext cx="64008" cy="82296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" y="385876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Churn-Prävention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94360" y="4142232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Kunden mit Abwanderungs­risiko werden frühzeitig erkannt und gezielt angesprochen, bevor sie gehen.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4709160" y="1828800"/>
            <a:ext cx="4069080" cy="3017520"/>
          </a:xfrm>
          <a:prstGeom prst="rect">
            <a:avLst/>
          </a:prstGeom>
          <a:solidFill>
            <a:srgbClr val="1A2B5E"/>
          </a:solidFill>
          <a:ln w="12700">
            <a:solidFill>
              <a:srgbClr val="1A2B5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4892040" y="201168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Was Kunden erwarten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4892040" y="256032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200" dirty="0">
                <a:solidFill>
                  <a:srgbClr val="D1D5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Schnelle, relevante Antworten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892040" y="306324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200" dirty="0">
                <a:solidFill>
                  <a:srgbClr val="D1D5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Wiederholungen ihrer Daten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892040" y="356616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200" dirty="0">
                <a:solidFill>
                  <a:srgbClr val="D1D5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Angebote, die wirklich passen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892040" y="406908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200" dirty="0">
                <a:solidFill>
                  <a:srgbClr val="D1D5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Erreichbarkeit rund um die Uhr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892040" y="4389120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KI kann das leisten. Heute.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2B5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457200" y="-457200"/>
            <a:ext cx="3200400" cy="3200400"/>
          </a:xfrm>
          <a:prstGeom prst="ellipse">
            <a:avLst/>
          </a:prstGeom>
          <a:solidFill>
            <a:srgbClr val="0891B2">
              <a:alpha val="12000"/>
            </a:srgbClr>
          </a:solidFill>
          <a:ln w="12700">
            <a:solidFill>
              <a:srgbClr val="0891B2">
                <a:alpha val="1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498080" y="3200400"/>
            <a:ext cx="2286000" cy="2286000"/>
          </a:xfrm>
          <a:prstGeom prst="ellipse">
            <a:avLst/>
          </a:prstGeom>
          <a:solidFill>
            <a:srgbClr val="06B6D4">
              <a:alpha val="18000"/>
            </a:srgbClr>
          </a:solidFill>
          <a:ln w="12700">
            <a:solidFill>
              <a:srgbClr val="06B6D4">
                <a:alpha val="2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979408" y="0"/>
            <a:ext cx="164592" cy="514350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36576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Fazit: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48640" y="822960"/>
            <a:ext cx="80467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KI im Marketing ist</a:t>
            </a:r>
            <a:endParaRPr lang="en-US" sz="3800" dirty="0"/>
          </a:p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kein Luxus mehr.</a:t>
            </a:r>
            <a:endParaRPr lang="en-US" sz="3800" dirty="0"/>
          </a:p>
        </p:txBody>
      </p:sp>
      <p:sp>
        <p:nvSpPr>
          <p:cNvPr id="7" name="Text 5"/>
          <p:cNvSpPr/>
          <p:nvPr/>
        </p:nvSpPr>
        <p:spPr>
          <a:xfrm>
            <a:off x="548640" y="2148840"/>
            <a:ext cx="7772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0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Sie ist das, womit Ihre Wettbewerber bereits arbeiten.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48640" y="2697480"/>
            <a:ext cx="80467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</a:t>
            </a:r>
            <a:pPr indent="0" marL="0">
              <a:buNone/>
            </a:pPr>
            <a:r>
              <a:rPr lang="en-US" sz="1300" dirty="0">
                <a:solidFill>
                  <a:srgbClr val="F0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Personalisierung im großen Maßstab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48640" y="3044952"/>
            <a:ext cx="80467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</a:t>
            </a:r>
            <a:pPr indent="0" marL="0">
              <a:buNone/>
            </a:pPr>
            <a:r>
              <a:rPr lang="en-US" sz="1300" dirty="0">
                <a:solidFill>
                  <a:srgbClr val="F0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Schnellere, datenbasierte Entscheidungen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48640" y="3392424"/>
            <a:ext cx="80467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</a:t>
            </a:r>
            <a:pPr indent="0" marL="0">
              <a:buNone/>
            </a:pPr>
            <a:r>
              <a:rPr lang="en-US" sz="1300" dirty="0">
                <a:solidFill>
                  <a:srgbClr val="F0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Weniger Aufwand bei Content &amp; Workflows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3739896"/>
            <a:ext cx="80467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</a:t>
            </a:r>
            <a:pPr indent="0" marL="0">
              <a:buNone/>
            </a:pPr>
            <a:r>
              <a:rPr lang="en-US" sz="1300" dirty="0">
                <a:solidFill>
                  <a:srgbClr val="F0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Messbare Effizienz- und Kostenvorteile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48640" y="4087368"/>
            <a:ext cx="80467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 </a:t>
            </a:r>
            <a:pPr indent="0" marL="0">
              <a:buNone/>
            </a:pPr>
            <a:r>
              <a:rPr lang="en-US" sz="1300" dirty="0">
                <a:solidFill>
                  <a:srgbClr val="F0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Besseres Kundenerlebnis durch gezieltes Targeting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48640" y="4572000"/>
            <a:ext cx="8229600" cy="420624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4572000"/>
            <a:ext cx="8229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Nächster Schritt: Einen konkreten Use Case im eigenen Marketing identifizieren und testen.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Vorteile von KI im Marketing</dc:title>
  <dc:subject>PptxGenJS Presentation</dc:subject>
  <dc:creator>PptxGenJS</dc:creator>
  <cp:lastModifiedBy>PptxGenJS</cp:lastModifiedBy>
  <cp:revision>1</cp:revision>
  <dcterms:created xsi:type="dcterms:W3CDTF">2026-04-25T04:41:45Z</dcterms:created>
  <dcterms:modified xsi:type="dcterms:W3CDTF">2026-04-25T04:41:45Z</dcterms:modified>
</cp:coreProperties>
</file>